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96" r:id="rId2"/>
    <p:sldId id="405" r:id="rId3"/>
    <p:sldId id="408" r:id="rId4"/>
    <p:sldId id="256" r:id="rId5"/>
    <p:sldId id="414" r:id="rId6"/>
    <p:sldId id="412" r:id="rId7"/>
    <p:sldId id="363" r:id="rId8"/>
    <p:sldId id="415" r:id="rId9"/>
    <p:sldId id="333" r:id="rId10"/>
    <p:sldId id="409" r:id="rId11"/>
    <p:sldId id="413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2" y="3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rystyna.jedrzej\Downloads\Ranking-2022092620452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958056814260459"/>
          <c:y val="3.0786942457728006E-2"/>
          <c:w val="0.54715319145534413"/>
          <c:h val="0.955218992788759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6E4-421F-9C64-AC3EC420588F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F6E4-421F-9C64-AC3EC420588F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6E4-421F-9C64-AC3EC420588F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F6E4-421F-9C64-AC3EC420588F}"/>
              </c:ext>
            </c:extLst>
          </c:dPt>
          <c:dPt>
            <c:idx val="1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F6E4-421F-9C64-AC3EC420588F}"/>
              </c:ext>
            </c:extLst>
          </c:dPt>
          <c:dPt>
            <c:idx val="1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6E4-421F-9C64-AC3EC420588F}"/>
              </c:ext>
            </c:extLst>
          </c:dPt>
          <c:dPt>
            <c:idx val="1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F6E4-421F-9C64-AC3EC420588F}"/>
              </c:ext>
            </c:extLst>
          </c:dPt>
          <c:dPt>
            <c:idx val="1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6E4-421F-9C64-AC3EC420588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Ranking!$B$8:$B$23</c:f>
              <c:strCache>
                <c:ptCount val="16"/>
                <c:pt idx="0">
                  <c:v>Gaj</c:v>
                </c:pt>
                <c:pt idx="1">
                  <c:v>Biskupin-Sępolno-Dąbie-Bartoszowice</c:v>
                </c:pt>
                <c:pt idx="2">
                  <c:v>Przedmieście Świdnickie</c:v>
                </c:pt>
                <c:pt idx="3">
                  <c:v>Plac Grunwaldzki</c:v>
                </c:pt>
                <c:pt idx="4">
                  <c:v>Szczepin</c:v>
                </c:pt>
                <c:pt idx="5">
                  <c:v>Kleczków</c:v>
                </c:pt>
                <c:pt idx="6">
                  <c:v>Powstańców Śląskich</c:v>
                </c:pt>
                <c:pt idx="7">
                  <c:v>Nadodrze</c:v>
                </c:pt>
                <c:pt idx="8">
                  <c:v>Tarnogaj</c:v>
                </c:pt>
                <c:pt idx="9">
                  <c:v>Borek</c:v>
                </c:pt>
                <c:pt idx="10">
                  <c:v>Przedmieście Oławskie</c:v>
                </c:pt>
                <c:pt idx="11">
                  <c:v>Stare Miasto</c:v>
                </c:pt>
                <c:pt idx="12">
                  <c:v>Gajowice</c:v>
                </c:pt>
                <c:pt idx="13">
                  <c:v>Grabiszyn-Grabiszynek</c:v>
                </c:pt>
                <c:pt idx="14">
                  <c:v>Huby</c:v>
                </c:pt>
                <c:pt idx="15">
                  <c:v>Ołbin</c:v>
                </c:pt>
              </c:strCache>
            </c:strRef>
          </c:cat>
          <c:val>
            <c:numRef>
              <c:f>Ranking!$C$8:$C$23</c:f>
              <c:numCache>
                <c:formatCode>0.0%</c:formatCode>
                <c:ptCount val="16"/>
                <c:pt idx="0">
                  <c:v>0.12</c:v>
                </c:pt>
                <c:pt idx="1">
                  <c:v>0.16</c:v>
                </c:pt>
                <c:pt idx="2">
                  <c:v>0.19</c:v>
                </c:pt>
                <c:pt idx="3">
                  <c:v>0.219</c:v>
                </c:pt>
                <c:pt idx="4">
                  <c:v>0.222</c:v>
                </c:pt>
                <c:pt idx="5">
                  <c:v>0.23499999999999999</c:v>
                </c:pt>
                <c:pt idx="6">
                  <c:v>0.25600000000000001</c:v>
                </c:pt>
                <c:pt idx="7">
                  <c:v>0.27800000000000002</c:v>
                </c:pt>
                <c:pt idx="8">
                  <c:v>0.27800000000000002</c:v>
                </c:pt>
                <c:pt idx="9">
                  <c:v>0.28000000000000003</c:v>
                </c:pt>
                <c:pt idx="10">
                  <c:v>0.29399999999999998</c:v>
                </c:pt>
                <c:pt idx="11">
                  <c:v>0.308</c:v>
                </c:pt>
                <c:pt idx="12">
                  <c:v>0.34599999999999997</c:v>
                </c:pt>
                <c:pt idx="13">
                  <c:v>0.35699999999999998</c:v>
                </c:pt>
                <c:pt idx="14">
                  <c:v>0.4</c:v>
                </c:pt>
                <c:pt idx="15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E4-421F-9C64-AC3EC42058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551612976"/>
        <c:axId val="1551617136"/>
      </c:barChart>
      <c:catAx>
        <c:axId val="15516129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551617136"/>
        <c:crosses val="autoZero"/>
        <c:auto val="1"/>
        <c:lblAlgn val="ctr"/>
        <c:lblOffset val="100"/>
        <c:noMultiLvlLbl val="0"/>
      </c:catAx>
      <c:valAx>
        <c:axId val="1551617136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1551612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7E6090-5653-4B14-B10C-516CC62F294C}" type="doc">
      <dgm:prSet loTypeId="urn:microsoft.com/office/officeart/2008/layout/Lin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0E1E8265-E972-40C9-BA01-63B2A0DEF1BD}">
      <dgm:prSet phldrT="[Tekst]"/>
      <dgm:spPr/>
      <dgm:t>
        <a:bodyPr/>
        <a:lstStyle/>
        <a:p>
          <a:pPr algn="ctr">
            <a:buClr>
              <a:srgbClr val="FF0000"/>
            </a:buClr>
            <a:buFont typeface="Calibri" panose="020F0502020204030204" pitchFamily="34" charset="0"/>
            <a:buChar char="!"/>
          </a:pPr>
          <a:r>
            <a:rPr lang="pl-PL" b="1" dirty="0"/>
            <a:t>15,5% dzieci w wieku 11-15 lat przyznaje się do upicia </a:t>
          </a:r>
        </a:p>
        <a:p>
          <a:pPr algn="ctr">
            <a:buClr>
              <a:srgbClr val="FF0000"/>
            </a:buClr>
            <a:buFont typeface="Calibri" panose="020F0502020204030204" pitchFamily="34" charset="0"/>
            <a:buChar char="!"/>
          </a:pPr>
          <a:r>
            <a:rPr lang="pl-PL" b="1" dirty="0"/>
            <a:t>(w tym połowa deklaruje, ze miało to miejsce 1 lub 2 razy)</a:t>
          </a:r>
          <a:endParaRPr lang="pl-PL" dirty="0"/>
        </a:p>
      </dgm:t>
    </dgm:pt>
    <dgm:pt modelId="{E01C7FC1-7E4A-412D-B076-920CEA1C7C58}" type="parTrans" cxnId="{002D9DA2-0204-4E48-8F46-5B7C7C81C2F0}">
      <dgm:prSet/>
      <dgm:spPr/>
      <dgm:t>
        <a:bodyPr/>
        <a:lstStyle/>
        <a:p>
          <a:endParaRPr lang="pl-PL"/>
        </a:p>
      </dgm:t>
    </dgm:pt>
    <dgm:pt modelId="{583CD046-3E20-48D6-B252-8BF2E7C294CA}" type="sibTrans" cxnId="{002D9DA2-0204-4E48-8F46-5B7C7C81C2F0}">
      <dgm:prSet/>
      <dgm:spPr/>
      <dgm:t>
        <a:bodyPr/>
        <a:lstStyle/>
        <a:p>
          <a:endParaRPr lang="pl-PL"/>
        </a:p>
      </dgm:t>
    </dgm:pt>
    <dgm:pt modelId="{79137125-8C6E-4F7D-A4A8-2877F5B53BDD}">
      <dgm:prSet/>
      <dgm:spPr/>
      <dgm:t>
        <a:bodyPr/>
        <a:lstStyle/>
        <a:p>
          <a:pPr algn="ctr"/>
          <a:r>
            <a:rPr lang="pl-PL" b="1" dirty="0"/>
            <a:t>1 na 3 badanych 15-latków ma za sobą inicjację alkoholową </a:t>
          </a:r>
        </a:p>
      </dgm:t>
    </dgm:pt>
    <dgm:pt modelId="{6C1F5B93-3EC4-41AC-9F92-A0F82F58D03E}" type="parTrans" cxnId="{548AF1A9-1771-493A-966A-66E441929F12}">
      <dgm:prSet/>
      <dgm:spPr/>
      <dgm:t>
        <a:bodyPr/>
        <a:lstStyle/>
        <a:p>
          <a:endParaRPr lang="pl-PL"/>
        </a:p>
      </dgm:t>
    </dgm:pt>
    <dgm:pt modelId="{C0D5D021-83AB-4763-BD28-98AB60A2F9C2}" type="sibTrans" cxnId="{548AF1A9-1771-493A-966A-66E441929F12}">
      <dgm:prSet/>
      <dgm:spPr/>
      <dgm:t>
        <a:bodyPr/>
        <a:lstStyle/>
        <a:p>
          <a:endParaRPr lang="pl-PL"/>
        </a:p>
      </dgm:t>
    </dgm:pt>
    <dgm:pt modelId="{99EFD299-55B6-454B-BC7E-95DA34FD2F89}">
      <dgm:prSet/>
      <dgm:spPr/>
      <dgm:t>
        <a:bodyPr/>
        <a:lstStyle/>
        <a:p>
          <a:pPr algn="ctr"/>
          <a:r>
            <a:rPr lang="pl-PL" b="1" dirty="0"/>
            <a:t>silne upojenie wystąpiło u ponad 30 % badanych 15-16 – latków</a:t>
          </a:r>
        </a:p>
      </dgm:t>
    </dgm:pt>
    <dgm:pt modelId="{01EA71F7-F676-45D1-B231-1F87E10BFE5B}" type="parTrans" cxnId="{9A1AD7BD-F19C-4B7F-9431-66E0CB169D4E}">
      <dgm:prSet/>
      <dgm:spPr/>
      <dgm:t>
        <a:bodyPr/>
        <a:lstStyle/>
        <a:p>
          <a:endParaRPr lang="pl-PL"/>
        </a:p>
      </dgm:t>
    </dgm:pt>
    <dgm:pt modelId="{5EF9B511-9E79-4103-81F6-1E30BA6C572D}" type="sibTrans" cxnId="{9A1AD7BD-F19C-4B7F-9431-66E0CB169D4E}">
      <dgm:prSet/>
      <dgm:spPr/>
      <dgm:t>
        <a:bodyPr/>
        <a:lstStyle/>
        <a:p>
          <a:endParaRPr lang="pl-PL"/>
        </a:p>
      </dgm:t>
    </dgm:pt>
    <dgm:pt modelId="{26203066-A628-4B3B-93E3-697CD05F9AB7}">
      <dgm:prSet/>
      <dgm:spPr/>
      <dgm:t>
        <a:bodyPr/>
        <a:lstStyle/>
        <a:p>
          <a:pPr algn="ctr"/>
          <a:r>
            <a:rPr lang="pl-PL" b="1" dirty="0"/>
            <a:t>90 % badanych 17-latków piło alkohol</a:t>
          </a:r>
        </a:p>
      </dgm:t>
    </dgm:pt>
    <dgm:pt modelId="{23DB5FFE-24DE-4EEA-B6FB-BFED5D6367D8}" type="parTrans" cxnId="{5128594D-1FF5-4BDA-96CC-26BC8C03495D}">
      <dgm:prSet/>
      <dgm:spPr/>
      <dgm:t>
        <a:bodyPr/>
        <a:lstStyle/>
        <a:p>
          <a:endParaRPr lang="pl-PL"/>
        </a:p>
      </dgm:t>
    </dgm:pt>
    <dgm:pt modelId="{AFA67CFB-47C8-4845-B0C7-09FBF90419EF}" type="sibTrans" cxnId="{5128594D-1FF5-4BDA-96CC-26BC8C03495D}">
      <dgm:prSet/>
      <dgm:spPr/>
      <dgm:t>
        <a:bodyPr/>
        <a:lstStyle/>
        <a:p>
          <a:endParaRPr lang="pl-PL"/>
        </a:p>
      </dgm:t>
    </dgm:pt>
    <dgm:pt modelId="{E6383826-5816-428A-BFDB-FBE5B585513B}">
      <dgm:prSet/>
      <dgm:spPr/>
      <dgm:t>
        <a:bodyPr/>
        <a:lstStyle/>
        <a:p>
          <a:pPr algn="ctr"/>
          <a:r>
            <a:rPr lang="pl-PL" b="1" dirty="0"/>
            <a:t>53 % uczniów w wieku 17-18 lat chociaż raz w życiu się upiło</a:t>
          </a:r>
        </a:p>
      </dgm:t>
    </dgm:pt>
    <dgm:pt modelId="{6F583757-A54A-4063-8604-E79BD491F624}" type="parTrans" cxnId="{F7CFF8C5-1D9B-4D12-943B-0C8D94F001A4}">
      <dgm:prSet/>
      <dgm:spPr/>
      <dgm:t>
        <a:bodyPr/>
        <a:lstStyle/>
        <a:p>
          <a:endParaRPr lang="pl-PL"/>
        </a:p>
      </dgm:t>
    </dgm:pt>
    <dgm:pt modelId="{A5554C8A-43EF-4AA2-990D-C2C3383F5D9B}" type="sibTrans" cxnId="{F7CFF8C5-1D9B-4D12-943B-0C8D94F001A4}">
      <dgm:prSet/>
      <dgm:spPr/>
      <dgm:t>
        <a:bodyPr/>
        <a:lstStyle/>
        <a:p>
          <a:endParaRPr lang="pl-PL"/>
        </a:p>
      </dgm:t>
    </dgm:pt>
    <dgm:pt modelId="{E5E9E48D-613B-4A63-8247-7B88C6962CEF}" type="pres">
      <dgm:prSet presAssocID="{DC7E6090-5653-4B14-B10C-516CC62F294C}" presName="vert0" presStyleCnt="0">
        <dgm:presLayoutVars>
          <dgm:dir/>
          <dgm:animOne val="branch"/>
          <dgm:animLvl val="lvl"/>
        </dgm:presLayoutVars>
      </dgm:prSet>
      <dgm:spPr/>
    </dgm:pt>
    <dgm:pt modelId="{A2ED911F-AE80-4B5D-83C2-BD64CF587A4E}" type="pres">
      <dgm:prSet presAssocID="{0E1E8265-E972-40C9-BA01-63B2A0DEF1BD}" presName="thickLine" presStyleLbl="alignNode1" presStyleIdx="0" presStyleCnt="5"/>
      <dgm:spPr/>
    </dgm:pt>
    <dgm:pt modelId="{4966A4AD-D769-4F9A-B67C-CA507439C89E}" type="pres">
      <dgm:prSet presAssocID="{0E1E8265-E972-40C9-BA01-63B2A0DEF1BD}" presName="horz1" presStyleCnt="0"/>
      <dgm:spPr/>
    </dgm:pt>
    <dgm:pt modelId="{35365F72-D289-4E5F-99BC-4C1732C8C050}" type="pres">
      <dgm:prSet presAssocID="{0E1E8265-E972-40C9-BA01-63B2A0DEF1BD}" presName="tx1" presStyleLbl="revTx" presStyleIdx="0" presStyleCnt="5"/>
      <dgm:spPr/>
    </dgm:pt>
    <dgm:pt modelId="{DBDB3119-DB7F-4645-B4DF-76B082D9575A}" type="pres">
      <dgm:prSet presAssocID="{0E1E8265-E972-40C9-BA01-63B2A0DEF1BD}" presName="vert1" presStyleCnt="0"/>
      <dgm:spPr/>
    </dgm:pt>
    <dgm:pt modelId="{F236718C-4A06-4053-AB0F-B818AD3462D3}" type="pres">
      <dgm:prSet presAssocID="{79137125-8C6E-4F7D-A4A8-2877F5B53BDD}" presName="thickLine" presStyleLbl="alignNode1" presStyleIdx="1" presStyleCnt="5"/>
      <dgm:spPr/>
    </dgm:pt>
    <dgm:pt modelId="{6514F3B5-CAD3-418B-9D92-9E46DD82BBEC}" type="pres">
      <dgm:prSet presAssocID="{79137125-8C6E-4F7D-A4A8-2877F5B53BDD}" presName="horz1" presStyleCnt="0"/>
      <dgm:spPr/>
    </dgm:pt>
    <dgm:pt modelId="{3E9326FE-BDF3-4D1B-8EA8-46235FA932D1}" type="pres">
      <dgm:prSet presAssocID="{79137125-8C6E-4F7D-A4A8-2877F5B53BDD}" presName="tx1" presStyleLbl="revTx" presStyleIdx="1" presStyleCnt="5"/>
      <dgm:spPr/>
    </dgm:pt>
    <dgm:pt modelId="{2DEAF077-B09E-4AF8-B790-7B6F15E16731}" type="pres">
      <dgm:prSet presAssocID="{79137125-8C6E-4F7D-A4A8-2877F5B53BDD}" presName="vert1" presStyleCnt="0"/>
      <dgm:spPr/>
    </dgm:pt>
    <dgm:pt modelId="{0D63C96A-1051-4B8E-9C5F-15C82AF141FC}" type="pres">
      <dgm:prSet presAssocID="{99EFD299-55B6-454B-BC7E-95DA34FD2F89}" presName="thickLine" presStyleLbl="alignNode1" presStyleIdx="2" presStyleCnt="5"/>
      <dgm:spPr/>
    </dgm:pt>
    <dgm:pt modelId="{E630B658-E914-416C-B8B7-0B8000855812}" type="pres">
      <dgm:prSet presAssocID="{99EFD299-55B6-454B-BC7E-95DA34FD2F89}" presName="horz1" presStyleCnt="0"/>
      <dgm:spPr/>
    </dgm:pt>
    <dgm:pt modelId="{7C7140EE-040F-4345-A9F5-C359D58086E5}" type="pres">
      <dgm:prSet presAssocID="{99EFD299-55B6-454B-BC7E-95DA34FD2F89}" presName="tx1" presStyleLbl="revTx" presStyleIdx="2" presStyleCnt="5"/>
      <dgm:spPr/>
    </dgm:pt>
    <dgm:pt modelId="{52EE4F9C-02C7-4DD3-B77F-6E16DA226E95}" type="pres">
      <dgm:prSet presAssocID="{99EFD299-55B6-454B-BC7E-95DA34FD2F89}" presName="vert1" presStyleCnt="0"/>
      <dgm:spPr/>
    </dgm:pt>
    <dgm:pt modelId="{D0590E4D-476D-4645-9F72-2770A0E2549C}" type="pres">
      <dgm:prSet presAssocID="{E6383826-5816-428A-BFDB-FBE5B585513B}" presName="thickLine" presStyleLbl="alignNode1" presStyleIdx="3" presStyleCnt="5"/>
      <dgm:spPr/>
    </dgm:pt>
    <dgm:pt modelId="{292F8935-0A40-437E-BE8E-2CD130DDCB24}" type="pres">
      <dgm:prSet presAssocID="{E6383826-5816-428A-BFDB-FBE5B585513B}" presName="horz1" presStyleCnt="0"/>
      <dgm:spPr/>
    </dgm:pt>
    <dgm:pt modelId="{9B096EF0-2F90-41F8-BEA8-E97B57AC3DCE}" type="pres">
      <dgm:prSet presAssocID="{E6383826-5816-428A-BFDB-FBE5B585513B}" presName="tx1" presStyleLbl="revTx" presStyleIdx="3" presStyleCnt="5"/>
      <dgm:spPr/>
    </dgm:pt>
    <dgm:pt modelId="{F90FD9AA-FC55-4307-A5A5-FF52CF448235}" type="pres">
      <dgm:prSet presAssocID="{E6383826-5816-428A-BFDB-FBE5B585513B}" presName="vert1" presStyleCnt="0"/>
      <dgm:spPr/>
    </dgm:pt>
    <dgm:pt modelId="{305339DE-2931-4AB5-B4C1-A6F917FFA575}" type="pres">
      <dgm:prSet presAssocID="{26203066-A628-4B3B-93E3-697CD05F9AB7}" presName="thickLine" presStyleLbl="alignNode1" presStyleIdx="4" presStyleCnt="5"/>
      <dgm:spPr/>
    </dgm:pt>
    <dgm:pt modelId="{BE6523B2-2E85-4658-8297-F35BC86A267A}" type="pres">
      <dgm:prSet presAssocID="{26203066-A628-4B3B-93E3-697CD05F9AB7}" presName="horz1" presStyleCnt="0"/>
      <dgm:spPr/>
    </dgm:pt>
    <dgm:pt modelId="{14138C4D-07AF-41FB-A349-38189E25CF6A}" type="pres">
      <dgm:prSet presAssocID="{26203066-A628-4B3B-93E3-697CD05F9AB7}" presName="tx1" presStyleLbl="revTx" presStyleIdx="4" presStyleCnt="5"/>
      <dgm:spPr/>
    </dgm:pt>
    <dgm:pt modelId="{973E5239-AED0-4464-93C3-4243EE248CA7}" type="pres">
      <dgm:prSet presAssocID="{26203066-A628-4B3B-93E3-697CD05F9AB7}" presName="vert1" presStyleCnt="0"/>
      <dgm:spPr/>
    </dgm:pt>
  </dgm:ptLst>
  <dgm:cxnLst>
    <dgm:cxn modelId="{34DC4D1D-8DDE-4B32-94ED-7CDF510A0B09}" type="presOf" srcId="{DC7E6090-5653-4B14-B10C-516CC62F294C}" destId="{E5E9E48D-613B-4A63-8247-7B88C6962CEF}" srcOrd="0" destOrd="0" presId="urn:microsoft.com/office/officeart/2008/layout/LinedList"/>
    <dgm:cxn modelId="{F0DA941E-D6B4-43D2-B305-EA5B84556114}" type="presOf" srcId="{E6383826-5816-428A-BFDB-FBE5B585513B}" destId="{9B096EF0-2F90-41F8-BEA8-E97B57AC3DCE}" srcOrd="0" destOrd="0" presId="urn:microsoft.com/office/officeart/2008/layout/LinedList"/>
    <dgm:cxn modelId="{5128594D-1FF5-4BDA-96CC-26BC8C03495D}" srcId="{DC7E6090-5653-4B14-B10C-516CC62F294C}" destId="{26203066-A628-4B3B-93E3-697CD05F9AB7}" srcOrd="4" destOrd="0" parTransId="{23DB5FFE-24DE-4EEA-B6FB-BFED5D6367D8}" sibTransId="{AFA67CFB-47C8-4845-B0C7-09FBF90419EF}"/>
    <dgm:cxn modelId="{D2FDB179-3178-40E5-BE6E-401D14C5545D}" type="presOf" srcId="{99EFD299-55B6-454B-BC7E-95DA34FD2F89}" destId="{7C7140EE-040F-4345-A9F5-C359D58086E5}" srcOrd="0" destOrd="0" presId="urn:microsoft.com/office/officeart/2008/layout/LinedList"/>
    <dgm:cxn modelId="{002D9DA2-0204-4E48-8F46-5B7C7C81C2F0}" srcId="{DC7E6090-5653-4B14-B10C-516CC62F294C}" destId="{0E1E8265-E972-40C9-BA01-63B2A0DEF1BD}" srcOrd="0" destOrd="0" parTransId="{E01C7FC1-7E4A-412D-B076-920CEA1C7C58}" sibTransId="{583CD046-3E20-48D6-B252-8BF2E7C294CA}"/>
    <dgm:cxn modelId="{548AF1A9-1771-493A-966A-66E441929F12}" srcId="{DC7E6090-5653-4B14-B10C-516CC62F294C}" destId="{79137125-8C6E-4F7D-A4A8-2877F5B53BDD}" srcOrd="1" destOrd="0" parTransId="{6C1F5B93-3EC4-41AC-9F92-A0F82F58D03E}" sibTransId="{C0D5D021-83AB-4763-BD28-98AB60A2F9C2}"/>
    <dgm:cxn modelId="{9A1AD7BD-F19C-4B7F-9431-66E0CB169D4E}" srcId="{DC7E6090-5653-4B14-B10C-516CC62F294C}" destId="{99EFD299-55B6-454B-BC7E-95DA34FD2F89}" srcOrd="2" destOrd="0" parTransId="{01EA71F7-F676-45D1-B231-1F87E10BFE5B}" sibTransId="{5EF9B511-9E79-4103-81F6-1E30BA6C572D}"/>
    <dgm:cxn modelId="{F7CFF8C5-1D9B-4D12-943B-0C8D94F001A4}" srcId="{DC7E6090-5653-4B14-B10C-516CC62F294C}" destId="{E6383826-5816-428A-BFDB-FBE5B585513B}" srcOrd="3" destOrd="0" parTransId="{6F583757-A54A-4063-8604-E79BD491F624}" sibTransId="{A5554C8A-43EF-4AA2-990D-C2C3383F5D9B}"/>
    <dgm:cxn modelId="{EEF7D7E1-F79C-4762-A31C-FFE87B66078B}" type="presOf" srcId="{0E1E8265-E972-40C9-BA01-63B2A0DEF1BD}" destId="{35365F72-D289-4E5F-99BC-4C1732C8C050}" srcOrd="0" destOrd="0" presId="urn:microsoft.com/office/officeart/2008/layout/LinedList"/>
    <dgm:cxn modelId="{FB7606E2-1B57-4E88-A63A-3D5ED8D3B70E}" type="presOf" srcId="{26203066-A628-4B3B-93E3-697CD05F9AB7}" destId="{14138C4D-07AF-41FB-A349-38189E25CF6A}" srcOrd="0" destOrd="0" presId="urn:microsoft.com/office/officeart/2008/layout/LinedList"/>
    <dgm:cxn modelId="{648D67E7-2647-4303-98F4-92B5B8B08133}" type="presOf" srcId="{79137125-8C6E-4F7D-A4A8-2877F5B53BDD}" destId="{3E9326FE-BDF3-4D1B-8EA8-46235FA932D1}" srcOrd="0" destOrd="0" presId="urn:microsoft.com/office/officeart/2008/layout/LinedList"/>
    <dgm:cxn modelId="{C2093750-820E-46D2-A201-E2391B23525D}" type="presParOf" srcId="{E5E9E48D-613B-4A63-8247-7B88C6962CEF}" destId="{A2ED911F-AE80-4B5D-83C2-BD64CF587A4E}" srcOrd="0" destOrd="0" presId="urn:microsoft.com/office/officeart/2008/layout/LinedList"/>
    <dgm:cxn modelId="{9CDA19CF-6E1B-4EDE-ABD9-B3D716F4FEF2}" type="presParOf" srcId="{E5E9E48D-613B-4A63-8247-7B88C6962CEF}" destId="{4966A4AD-D769-4F9A-B67C-CA507439C89E}" srcOrd="1" destOrd="0" presId="urn:microsoft.com/office/officeart/2008/layout/LinedList"/>
    <dgm:cxn modelId="{EDF09B85-2A9C-429B-9317-B74A029977B3}" type="presParOf" srcId="{4966A4AD-D769-4F9A-B67C-CA507439C89E}" destId="{35365F72-D289-4E5F-99BC-4C1732C8C050}" srcOrd="0" destOrd="0" presId="urn:microsoft.com/office/officeart/2008/layout/LinedList"/>
    <dgm:cxn modelId="{8AA89F5B-5BA2-40B1-BC87-706425861EF9}" type="presParOf" srcId="{4966A4AD-D769-4F9A-B67C-CA507439C89E}" destId="{DBDB3119-DB7F-4645-B4DF-76B082D9575A}" srcOrd="1" destOrd="0" presId="urn:microsoft.com/office/officeart/2008/layout/LinedList"/>
    <dgm:cxn modelId="{A761CB62-DFA0-4655-BDA2-246E8A8AA9F3}" type="presParOf" srcId="{E5E9E48D-613B-4A63-8247-7B88C6962CEF}" destId="{F236718C-4A06-4053-AB0F-B818AD3462D3}" srcOrd="2" destOrd="0" presId="urn:microsoft.com/office/officeart/2008/layout/LinedList"/>
    <dgm:cxn modelId="{E998F560-C0B4-4905-9850-FB709F3CC22A}" type="presParOf" srcId="{E5E9E48D-613B-4A63-8247-7B88C6962CEF}" destId="{6514F3B5-CAD3-418B-9D92-9E46DD82BBEC}" srcOrd="3" destOrd="0" presId="urn:microsoft.com/office/officeart/2008/layout/LinedList"/>
    <dgm:cxn modelId="{857D4017-1B40-463F-A8BA-D24AC43C8F58}" type="presParOf" srcId="{6514F3B5-CAD3-418B-9D92-9E46DD82BBEC}" destId="{3E9326FE-BDF3-4D1B-8EA8-46235FA932D1}" srcOrd="0" destOrd="0" presId="urn:microsoft.com/office/officeart/2008/layout/LinedList"/>
    <dgm:cxn modelId="{383C790F-8840-48C6-AF25-7742281435D3}" type="presParOf" srcId="{6514F3B5-CAD3-418B-9D92-9E46DD82BBEC}" destId="{2DEAF077-B09E-4AF8-B790-7B6F15E16731}" srcOrd="1" destOrd="0" presId="urn:microsoft.com/office/officeart/2008/layout/LinedList"/>
    <dgm:cxn modelId="{041B7BAC-1A7F-4863-A6A1-3FFF4E8697D8}" type="presParOf" srcId="{E5E9E48D-613B-4A63-8247-7B88C6962CEF}" destId="{0D63C96A-1051-4B8E-9C5F-15C82AF141FC}" srcOrd="4" destOrd="0" presId="urn:microsoft.com/office/officeart/2008/layout/LinedList"/>
    <dgm:cxn modelId="{1331DAFA-D3D6-442F-86F0-4EBE6A59F9BE}" type="presParOf" srcId="{E5E9E48D-613B-4A63-8247-7B88C6962CEF}" destId="{E630B658-E914-416C-B8B7-0B8000855812}" srcOrd="5" destOrd="0" presId="urn:microsoft.com/office/officeart/2008/layout/LinedList"/>
    <dgm:cxn modelId="{A6AF6D01-49B6-4C7C-A5BD-C17E78FC0CDD}" type="presParOf" srcId="{E630B658-E914-416C-B8B7-0B8000855812}" destId="{7C7140EE-040F-4345-A9F5-C359D58086E5}" srcOrd="0" destOrd="0" presId="urn:microsoft.com/office/officeart/2008/layout/LinedList"/>
    <dgm:cxn modelId="{B37D853A-A6C4-4502-8930-12C5ECB22A91}" type="presParOf" srcId="{E630B658-E914-416C-B8B7-0B8000855812}" destId="{52EE4F9C-02C7-4DD3-B77F-6E16DA226E95}" srcOrd="1" destOrd="0" presId="urn:microsoft.com/office/officeart/2008/layout/LinedList"/>
    <dgm:cxn modelId="{DEE457F0-4671-48D4-8521-248B3E617680}" type="presParOf" srcId="{E5E9E48D-613B-4A63-8247-7B88C6962CEF}" destId="{D0590E4D-476D-4645-9F72-2770A0E2549C}" srcOrd="6" destOrd="0" presId="urn:microsoft.com/office/officeart/2008/layout/LinedList"/>
    <dgm:cxn modelId="{52AF3662-11F0-47B9-B57A-D61C873283B0}" type="presParOf" srcId="{E5E9E48D-613B-4A63-8247-7B88C6962CEF}" destId="{292F8935-0A40-437E-BE8E-2CD130DDCB24}" srcOrd="7" destOrd="0" presId="urn:microsoft.com/office/officeart/2008/layout/LinedList"/>
    <dgm:cxn modelId="{037107FF-2161-4311-A8C3-E26FE56BD6DD}" type="presParOf" srcId="{292F8935-0A40-437E-BE8E-2CD130DDCB24}" destId="{9B096EF0-2F90-41F8-BEA8-E97B57AC3DCE}" srcOrd="0" destOrd="0" presId="urn:microsoft.com/office/officeart/2008/layout/LinedList"/>
    <dgm:cxn modelId="{3C06E6C6-04EE-42C0-B7EE-3E0E446C4156}" type="presParOf" srcId="{292F8935-0A40-437E-BE8E-2CD130DDCB24}" destId="{F90FD9AA-FC55-4307-A5A5-FF52CF448235}" srcOrd="1" destOrd="0" presId="urn:microsoft.com/office/officeart/2008/layout/LinedList"/>
    <dgm:cxn modelId="{B487E1DD-BF7C-4266-99E1-FC54852A1EB7}" type="presParOf" srcId="{E5E9E48D-613B-4A63-8247-7B88C6962CEF}" destId="{305339DE-2931-4AB5-B4C1-A6F917FFA575}" srcOrd="8" destOrd="0" presId="urn:microsoft.com/office/officeart/2008/layout/LinedList"/>
    <dgm:cxn modelId="{3C4CDC7E-2FED-48A6-B237-6DB2E0C4966B}" type="presParOf" srcId="{E5E9E48D-613B-4A63-8247-7B88C6962CEF}" destId="{BE6523B2-2E85-4658-8297-F35BC86A267A}" srcOrd="9" destOrd="0" presId="urn:microsoft.com/office/officeart/2008/layout/LinedList"/>
    <dgm:cxn modelId="{1E8593BA-187A-49D4-A50B-43A39B8E55F5}" type="presParOf" srcId="{BE6523B2-2E85-4658-8297-F35BC86A267A}" destId="{14138C4D-07AF-41FB-A349-38189E25CF6A}" srcOrd="0" destOrd="0" presId="urn:microsoft.com/office/officeart/2008/layout/LinedList"/>
    <dgm:cxn modelId="{BA6DBE20-09D0-4B2E-9282-32E7EB6A6AE7}" type="presParOf" srcId="{BE6523B2-2E85-4658-8297-F35BC86A267A}" destId="{973E5239-AED0-4464-93C3-4243EE248CA7}" srcOrd="1" destOrd="0" presId="urn:microsoft.com/office/officeart/2008/layout/LinedList"/>
  </dgm:cxnLst>
  <dgm:bg>
    <a:solidFill>
      <a:schemeClr val="accent4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0B7929-CA1C-40FD-9748-2F2BEA36FD7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2FDEAA0-ED17-4527-AE27-1483EC140C4C}">
      <dgm:prSet phldrT="[Tekst]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pl-PL" b="1" dirty="0"/>
            <a:t>Porównanie wyników uzyskanych we Wrocławiu i w całym kraju nie pokazuje większych różnic w rozpowszechnieniu eksperymentowania z substancjami psychoaktywnymi</a:t>
          </a:r>
        </a:p>
      </dgm:t>
    </dgm:pt>
    <dgm:pt modelId="{497D1DF9-09C8-4DA7-8A80-6CA9A6311585}" type="parTrans" cxnId="{BE637BC8-0B08-4A4E-B466-C14F8C4065DB}">
      <dgm:prSet/>
      <dgm:spPr/>
      <dgm:t>
        <a:bodyPr/>
        <a:lstStyle/>
        <a:p>
          <a:endParaRPr lang="pl-PL" b="1"/>
        </a:p>
      </dgm:t>
    </dgm:pt>
    <dgm:pt modelId="{EFAD0021-C236-4B28-B857-0158BDA2AC6F}" type="sibTrans" cxnId="{BE637BC8-0B08-4A4E-B466-C14F8C4065DB}">
      <dgm:prSet/>
      <dgm:spPr/>
      <dgm:t>
        <a:bodyPr/>
        <a:lstStyle/>
        <a:p>
          <a:endParaRPr lang="pl-PL" b="1"/>
        </a:p>
      </dgm:t>
    </dgm:pt>
    <dgm:pt modelId="{475BF0B3-DE34-401D-A0F7-24DF567B81EC}">
      <dgm:prSet/>
      <dgm:spPr/>
      <dgm:t>
        <a:bodyPr/>
        <a:lstStyle/>
        <a:p>
          <a:r>
            <a:rPr lang="pl-PL" b="1"/>
            <a:t>Spożywanie alkoholu w okresie dojrzewania może powodować zaburzenia rozwoju </a:t>
          </a:r>
          <a:endParaRPr lang="pl-PL" b="1" dirty="0"/>
        </a:p>
      </dgm:t>
    </dgm:pt>
    <dgm:pt modelId="{3407840D-4098-4678-BAA2-613E611D188B}" type="parTrans" cxnId="{73FFA84B-623A-42AF-A664-601BF949BF88}">
      <dgm:prSet/>
      <dgm:spPr/>
      <dgm:t>
        <a:bodyPr/>
        <a:lstStyle/>
        <a:p>
          <a:endParaRPr lang="pl-PL" b="1"/>
        </a:p>
      </dgm:t>
    </dgm:pt>
    <dgm:pt modelId="{5E1987C2-88DA-40E6-AC5C-34D89AC8865B}" type="sibTrans" cxnId="{73FFA84B-623A-42AF-A664-601BF949BF88}">
      <dgm:prSet/>
      <dgm:spPr/>
      <dgm:t>
        <a:bodyPr/>
        <a:lstStyle/>
        <a:p>
          <a:endParaRPr lang="pl-PL" b="1"/>
        </a:p>
      </dgm:t>
    </dgm:pt>
    <dgm:pt modelId="{C5578F0D-12C0-43AF-86E6-48435FBDC34D}">
      <dgm:prSet/>
      <dgm:spPr/>
      <dgm:t>
        <a:bodyPr/>
        <a:lstStyle/>
        <a:p>
          <a:r>
            <a:rPr lang="pl-PL" b="1" dirty="0"/>
            <a:t>Każda ilość alkoholu spożywana przez dzieci i młodzież może zaburzyć proces rozwoju układu nerwowego </a:t>
          </a:r>
        </a:p>
      </dgm:t>
    </dgm:pt>
    <dgm:pt modelId="{0BDB1936-3271-4444-84E1-CF329238B12A}" type="parTrans" cxnId="{27ECA8D4-811C-4697-8A0D-5EF945C00D9E}">
      <dgm:prSet/>
      <dgm:spPr/>
      <dgm:t>
        <a:bodyPr/>
        <a:lstStyle/>
        <a:p>
          <a:endParaRPr lang="pl-PL" b="1"/>
        </a:p>
      </dgm:t>
    </dgm:pt>
    <dgm:pt modelId="{0793D71E-389A-406A-BE0E-BA1F344C1A0F}" type="sibTrans" cxnId="{27ECA8D4-811C-4697-8A0D-5EF945C00D9E}">
      <dgm:prSet/>
      <dgm:spPr/>
      <dgm:t>
        <a:bodyPr/>
        <a:lstStyle/>
        <a:p>
          <a:endParaRPr lang="pl-PL" b="1"/>
        </a:p>
      </dgm:t>
    </dgm:pt>
    <dgm:pt modelId="{BCA12BB8-CB35-4425-B9BF-E56AF8307EF1}">
      <dgm:prSet/>
      <dgm:spPr/>
      <dgm:t>
        <a:bodyPr/>
        <a:lstStyle/>
        <a:p>
          <a:r>
            <a:rPr lang="pl-PL" b="1" dirty="0"/>
            <a:t>Ilość alkoholu nieszkodliwa dla dorosłych, może być niebezpieczną dawką dla nastolatków</a:t>
          </a:r>
        </a:p>
      </dgm:t>
    </dgm:pt>
    <dgm:pt modelId="{05CA14EF-C7BA-49B0-868D-1E6DA429B6AC}" type="parTrans" cxnId="{6AA20AD8-51BA-4384-98E6-DB37F628BEEE}">
      <dgm:prSet/>
      <dgm:spPr/>
      <dgm:t>
        <a:bodyPr/>
        <a:lstStyle/>
        <a:p>
          <a:endParaRPr lang="pl-PL" b="1"/>
        </a:p>
      </dgm:t>
    </dgm:pt>
    <dgm:pt modelId="{2A427A03-EBE4-4A35-A800-BDFE20ABCB53}" type="sibTrans" cxnId="{6AA20AD8-51BA-4384-98E6-DB37F628BEEE}">
      <dgm:prSet/>
      <dgm:spPr/>
      <dgm:t>
        <a:bodyPr/>
        <a:lstStyle/>
        <a:p>
          <a:endParaRPr lang="pl-PL" b="1"/>
        </a:p>
      </dgm:t>
    </dgm:pt>
    <dgm:pt modelId="{1E0FAA3E-F621-4C35-873B-7E8D63DCCF25}">
      <dgm:prSet/>
      <dgm:spPr/>
      <dgm:t>
        <a:bodyPr/>
        <a:lstStyle/>
        <a:p>
          <a:r>
            <a:rPr lang="pl-PL" b="1"/>
            <a:t>Młodzież „eksperymentuje”, a część tych eksperymentów to zachowania szkodliwe </a:t>
          </a:r>
          <a:endParaRPr lang="pl-PL" b="1" dirty="0"/>
        </a:p>
      </dgm:t>
    </dgm:pt>
    <dgm:pt modelId="{3AB7FE5B-39C0-49D9-ABAC-88EE23939A48}" type="parTrans" cxnId="{F6B2B0AC-593B-40D3-BE8E-86CE186491DE}">
      <dgm:prSet/>
      <dgm:spPr/>
      <dgm:t>
        <a:bodyPr/>
        <a:lstStyle/>
        <a:p>
          <a:endParaRPr lang="pl-PL" b="1"/>
        </a:p>
      </dgm:t>
    </dgm:pt>
    <dgm:pt modelId="{C5246119-01BE-49E3-A28F-5B2D33B393DF}" type="sibTrans" cxnId="{F6B2B0AC-593B-40D3-BE8E-86CE186491DE}">
      <dgm:prSet/>
      <dgm:spPr/>
      <dgm:t>
        <a:bodyPr/>
        <a:lstStyle/>
        <a:p>
          <a:endParaRPr lang="pl-PL" b="1"/>
        </a:p>
      </dgm:t>
    </dgm:pt>
    <dgm:pt modelId="{710DDEE8-5481-46B3-A4CC-9ED6A12A1B67}">
      <dgm:prSet/>
      <dgm:spPr/>
      <dgm:t>
        <a:bodyPr/>
        <a:lstStyle/>
        <a:p>
          <a:r>
            <a:rPr lang="pl-PL" b="1" dirty="0"/>
            <a:t>Zachowania młodzieży są związane z wzorcami prezentowanymi w środowisku zewnętrznym</a:t>
          </a:r>
        </a:p>
      </dgm:t>
    </dgm:pt>
    <dgm:pt modelId="{73F7B9D7-E2EE-48A4-9397-0696AC1A62BA}" type="parTrans" cxnId="{8B7E42BD-BB64-4673-AD8B-7A547AF7FC16}">
      <dgm:prSet/>
      <dgm:spPr/>
      <dgm:t>
        <a:bodyPr/>
        <a:lstStyle/>
        <a:p>
          <a:endParaRPr lang="pl-PL" b="1"/>
        </a:p>
      </dgm:t>
    </dgm:pt>
    <dgm:pt modelId="{659C4A8C-23D5-4D7F-9C6A-8E519A9482EA}" type="sibTrans" cxnId="{8B7E42BD-BB64-4673-AD8B-7A547AF7FC16}">
      <dgm:prSet/>
      <dgm:spPr/>
      <dgm:t>
        <a:bodyPr/>
        <a:lstStyle/>
        <a:p>
          <a:endParaRPr lang="pl-PL" b="1"/>
        </a:p>
      </dgm:t>
    </dgm:pt>
    <dgm:pt modelId="{FDA8CCCB-6213-4FAE-B370-77A0125C88BF}">
      <dgm:prSet/>
      <dgm:spPr/>
      <dgm:t>
        <a:bodyPr/>
        <a:lstStyle/>
        <a:p>
          <a:r>
            <a:rPr lang="pl-PL" b="1" dirty="0"/>
            <a:t>Osoby dorosłe są odpowiedzialne za większość zachowań dzieci</a:t>
          </a:r>
        </a:p>
      </dgm:t>
    </dgm:pt>
    <dgm:pt modelId="{8BC51D18-564B-42FA-9DF1-F0119B74A7F4}" type="parTrans" cxnId="{4073DBE6-46A4-42F5-81EC-F8C9CA7F10AC}">
      <dgm:prSet/>
      <dgm:spPr/>
      <dgm:t>
        <a:bodyPr/>
        <a:lstStyle/>
        <a:p>
          <a:endParaRPr lang="pl-PL" b="1"/>
        </a:p>
      </dgm:t>
    </dgm:pt>
    <dgm:pt modelId="{5AD4D31C-2047-4D56-9FD7-A3923CA9F72C}" type="sibTrans" cxnId="{4073DBE6-46A4-42F5-81EC-F8C9CA7F10AC}">
      <dgm:prSet/>
      <dgm:spPr/>
      <dgm:t>
        <a:bodyPr/>
        <a:lstStyle/>
        <a:p>
          <a:endParaRPr lang="pl-PL" b="1"/>
        </a:p>
      </dgm:t>
    </dgm:pt>
    <dgm:pt modelId="{A35CD447-83EA-46B3-A51C-D542FE473931}" type="pres">
      <dgm:prSet presAssocID="{BB0B7929-CA1C-40FD-9748-2F2BEA36FD78}" presName="vert0" presStyleCnt="0">
        <dgm:presLayoutVars>
          <dgm:dir/>
          <dgm:animOne val="branch"/>
          <dgm:animLvl val="lvl"/>
        </dgm:presLayoutVars>
      </dgm:prSet>
      <dgm:spPr/>
    </dgm:pt>
    <dgm:pt modelId="{862EABE9-CDD9-4D82-AAF6-65F23B40B5B8}" type="pres">
      <dgm:prSet presAssocID="{42FDEAA0-ED17-4527-AE27-1483EC140C4C}" presName="thickLine" presStyleLbl="alignNode1" presStyleIdx="0" presStyleCnt="7"/>
      <dgm:spPr/>
    </dgm:pt>
    <dgm:pt modelId="{95506A01-E199-451E-9623-2FBE99030F9A}" type="pres">
      <dgm:prSet presAssocID="{42FDEAA0-ED17-4527-AE27-1483EC140C4C}" presName="horz1" presStyleCnt="0"/>
      <dgm:spPr/>
    </dgm:pt>
    <dgm:pt modelId="{B93B718D-8ADA-46AC-99FE-1DA68A366E09}" type="pres">
      <dgm:prSet presAssocID="{42FDEAA0-ED17-4527-AE27-1483EC140C4C}" presName="tx1" presStyleLbl="revTx" presStyleIdx="0" presStyleCnt="7"/>
      <dgm:spPr/>
    </dgm:pt>
    <dgm:pt modelId="{6A864554-3860-4EDF-B49E-ADD8CCA41087}" type="pres">
      <dgm:prSet presAssocID="{42FDEAA0-ED17-4527-AE27-1483EC140C4C}" presName="vert1" presStyleCnt="0"/>
      <dgm:spPr/>
    </dgm:pt>
    <dgm:pt modelId="{697DDC25-6DAB-4882-A706-C151209FE759}" type="pres">
      <dgm:prSet presAssocID="{475BF0B3-DE34-401D-A0F7-24DF567B81EC}" presName="thickLine" presStyleLbl="alignNode1" presStyleIdx="1" presStyleCnt="7"/>
      <dgm:spPr/>
    </dgm:pt>
    <dgm:pt modelId="{81FA85C9-894B-4BD2-9381-657D7690554E}" type="pres">
      <dgm:prSet presAssocID="{475BF0B3-DE34-401D-A0F7-24DF567B81EC}" presName="horz1" presStyleCnt="0"/>
      <dgm:spPr/>
    </dgm:pt>
    <dgm:pt modelId="{B247C106-8A57-4A3D-BDCA-770947373148}" type="pres">
      <dgm:prSet presAssocID="{475BF0B3-DE34-401D-A0F7-24DF567B81EC}" presName="tx1" presStyleLbl="revTx" presStyleIdx="1" presStyleCnt="7"/>
      <dgm:spPr/>
    </dgm:pt>
    <dgm:pt modelId="{35C62D42-77E1-4120-96D6-301F802B4A5E}" type="pres">
      <dgm:prSet presAssocID="{475BF0B3-DE34-401D-A0F7-24DF567B81EC}" presName="vert1" presStyleCnt="0"/>
      <dgm:spPr/>
    </dgm:pt>
    <dgm:pt modelId="{19CB53F5-6620-47D0-AC83-F9C602013731}" type="pres">
      <dgm:prSet presAssocID="{C5578F0D-12C0-43AF-86E6-48435FBDC34D}" presName="thickLine" presStyleLbl="alignNode1" presStyleIdx="2" presStyleCnt="7"/>
      <dgm:spPr/>
    </dgm:pt>
    <dgm:pt modelId="{317E0AAE-7353-427C-A368-0B558BFF970D}" type="pres">
      <dgm:prSet presAssocID="{C5578F0D-12C0-43AF-86E6-48435FBDC34D}" presName="horz1" presStyleCnt="0"/>
      <dgm:spPr/>
    </dgm:pt>
    <dgm:pt modelId="{5FE02A1D-FB8D-4B8B-B5A0-9E0EA1EB916A}" type="pres">
      <dgm:prSet presAssocID="{C5578F0D-12C0-43AF-86E6-48435FBDC34D}" presName="tx1" presStyleLbl="revTx" presStyleIdx="2" presStyleCnt="7"/>
      <dgm:spPr/>
    </dgm:pt>
    <dgm:pt modelId="{E9FB4438-3F39-4454-BF9B-BC138131F1FC}" type="pres">
      <dgm:prSet presAssocID="{C5578F0D-12C0-43AF-86E6-48435FBDC34D}" presName="vert1" presStyleCnt="0"/>
      <dgm:spPr/>
    </dgm:pt>
    <dgm:pt modelId="{CDF8DDAF-DE03-4B8B-B03B-BCD6088BF356}" type="pres">
      <dgm:prSet presAssocID="{BCA12BB8-CB35-4425-B9BF-E56AF8307EF1}" presName="thickLine" presStyleLbl="alignNode1" presStyleIdx="3" presStyleCnt="7"/>
      <dgm:spPr/>
    </dgm:pt>
    <dgm:pt modelId="{47B8D18A-BF45-4A27-AD7A-A40BF042992B}" type="pres">
      <dgm:prSet presAssocID="{BCA12BB8-CB35-4425-B9BF-E56AF8307EF1}" presName="horz1" presStyleCnt="0"/>
      <dgm:spPr/>
    </dgm:pt>
    <dgm:pt modelId="{9AD979FF-5EF4-47A1-9157-5BD249DD2BC9}" type="pres">
      <dgm:prSet presAssocID="{BCA12BB8-CB35-4425-B9BF-E56AF8307EF1}" presName="tx1" presStyleLbl="revTx" presStyleIdx="3" presStyleCnt="7"/>
      <dgm:spPr/>
    </dgm:pt>
    <dgm:pt modelId="{5A5F653B-1B8D-4DAE-A92A-69D20D32380E}" type="pres">
      <dgm:prSet presAssocID="{BCA12BB8-CB35-4425-B9BF-E56AF8307EF1}" presName="vert1" presStyleCnt="0"/>
      <dgm:spPr/>
    </dgm:pt>
    <dgm:pt modelId="{E98D2F88-6170-4F73-942D-1CC789B1EFFB}" type="pres">
      <dgm:prSet presAssocID="{1E0FAA3E-F621-4C35-873B-7E8D63DCCF25}" presName="thickLine" presStyleLbl="alignNode1" presStyleIdx="4" presStyleCnt="7"/>
      <dgm:spPr/>
    </dgm:pt>
    <dgm:pt modelId="{E5C8C52C-F5B8-495E-B612-E699631D3769}" type="pres">
      <dgm:prSet presAssocID="{1E0FAA3E-F621-4C35-873B-7E8D63DCCF25}" presName="horz1" presStyleCnt="0"/>
      <dgm:spPr/>
    </dgm:pt>
    <dgm:pt modelId="{2A026532-D52F-4122-A074-2B5F733D210E}" type="pres">
      <dgm:prSet presAssocID="{1E0FAA3E-F621-4C35-873B-7E8D63DCCF25}" presName="tx1" presStyleLbl="revTx" presStyleIdx="4" presStyleCnt="7"/>
      <dgm:spPr/>
    </dgm:pt>
    <dgm:pt modelId="{9840BAEB-3307-4612-A756-E06560EE1062}" type="pres">
      <dgm:prSet presAssocID="{1E0FAA3E-F621-4C35-873B-7E8D63DCCF25}" presName="vert1" presStyleCnt="0"/>
      <dgm:spPr/>
    </dgm:pt>
    <dgm:pt modelId="{DBB1A038-10FE-4789-9A43-599D460DF200}" type="pres">
      <dgm:prSet presAssocID="{710DDEE8-5481-46B3-A4CC-9ED6A12A1B67}" presName="thickLine" presStyleLbl="alignNode1" presStyleIdx="5" presStyleCnt="7"/>
      <dgm:spPr/>
    </dgm:pt>
    <dgm:pt modelId="{8A6ACA1B-7E6B-4877-8DA5-717CB5BAB33A}" type="pres">
      <dgm:prSet presAssocID="{710DDEE8-5481-46B3-A4CC-9ED6A12A1B67}" presName="horz1" presStyleCnt="0"/>
      <dgm:spPr/>
    </dgm:pt>
    <dgm:pt modelId="{708AF525-5E24-4457-B6F2-AE3EA92BA0CB}" type="pres">
      <dgm:prSet presAssocID="{710DDEE8-5481-46B3-A4CC-9ED6A12A1B67}" presName="tx1" presStyleLbl="revTx" presStyleIdx="5" presStyleCnt="7"/>
      <dgm:spPr/>
    </dgm:pt>
    <dgm:pt modelId="{BDEDB065-5E5A-4DD1-8D88-A60F58AFF3EA}" type="pres">
      <dgm:prSet presAssocID="{710DDEE8-5481-46B3-A4CC-9ED6A12A1B67}" presName="vert1" presStyleCnt="0"/>
      <dgm:spPr/>
    </dgm:pt>
    <dgm:pt modelId="{F4544AA0-0207-41EA-A712-517EF622AC28}" type="pres">
      <dgm:prSet presAssocID="{FDA8CCCB-6213-4FAE-B370-77A0125C88BF}" presName="thickLine" presStyleLbl="alignNode1" presStyleIdx="6" presStyleCnt="7"/>
      <dgm:spPr/>
    </dgm:pt>
    <dgm:pt modelId="{86C291C1-DF49-4E85-96AF-07B94A03643C}" type="pres">
      <dgm:prSet presAssocID="{FDA8CCCB-6213-4FAE-B370-77A0125C88BF}" presName="horz1" presStyleCnt="0"/>
      <dgm:spPr/>
    </dgm:pt>
    <dgm:pt modelId="{A1F72C01-CFCC-4836-A802-C9927F8E7644}" type="pres">
      <dgm:prSet presAssocID="{FDA8CCCB-6213-4FAE-B370-77A0125C88BF}" presName="tx1" presStyleLbl="revTx" presStyleIdx="6" presStyleCnt="7"/>
      <dgm:spPr/>
    </dgm:pt>
    <dgm:pt modelId="{C1E47BF8-67FA-4F91-8450-F7ABD28EAE68}" type="pres">
      <dgm:prSet presAssocID="{FDA8CCCB-6213-4FAE-B370-77A0125C88BF}" presName="vert1" presStyleCnt="0"/>
      <dgm:spPr/>
    </dgm:pt>
  </dgm:ptLst>
  <dgm:cxnLst>
    <dgm:cxn modelId="{6B7B5B10-9DCC-4041-9FDD-41BCD1A881C3}" type="presOf" srcId="{710DDEE8-5481-46B3-A4CC-9ED6A12A1B67}" destId="{708AF525-5E24-4457-B6F2-AE3EA92BA0CB}" srcOrd="0" destOrd="0" presId="urn:microsoft.com/office/officeart/2008/layout/LinedList"/>
    <dgm:cxn modelId="{B3FAB83B-E748-4042-B757-E61D64D3233E}" type="presOf" srcId="{42FDEAA0-ED17-4527-AE27-1483EC140C4C}" destId="{B93B718D-8ADA-46AC-99FE-1DA68A366E09}" srcOrd="0" destOrd="0" presId="urn:microsoft.com/office/officeart/2008/layout/LinedList"/>
    <dgm:cxn modelId="{8E3FDB3E-8C3D-4DFD-9FC1-325303E7A37B}" type="presOf" srcId="{BB0B7929-CA1C-40FD-9748-2F2BEA36FD78}" destId="{A35CD447-83EA-46B3-A51C-D542FE473931}" srcOrd="0" destOrd="0" presId="urn:microsoft.com/office/officeart/2008/layout/LinedList"/>
    <dgm:cxn modelId="{D19FFF5B-7E0D-4C38-A267-881D3249B047}" type="presOf" srcId="{1E0FAA3E-F621-4C35-873B-7E8D63DCCF25}" destId="{2A026532-D52F-4122-A074-2B5F733D210E}" srcOrd="0" destOrd="0" presId="urn:microsoft.com/office/officeart/2008/layout/LinedList"/>
    <dgm:cxn modelId="{73FFA84B-623A-42AF-A664-601BF949BF88}" srcId="{BB0B7929-CA1C-40FD-9748-2F2BEA36FD78}" destId="{475BF0B3-DE34-401D-A0F7-24DF567B81EC}" srcOrd="1" destOrd="0" parTransId="{3407840D-4098-4678-BAA2-613E611D188B}" sibTransId="{5E1987C2-88DA-40E6-AC5C-34D89AC8865B}"/>
    <dgm:cxn modelId="{FBEFB583-179D-4B22-B032-BA5391BE9879}" type="presOf" srcId="{BCA12BB8-CB35-4425-B9BF-E56AF8307EF1}" destId="{9AD979FF-5EF4-47A1-9157-5BD249DD2BC9}" srcOrd="0" destOrd="0" presId="urn:microsoft.com/office/officeart/2008/layout/LinedList"/>
    <dgm:cxn modelId="{2757D197-A6F6-41CC-AED2-C8EA37B70F18}" type="presOf" srcId="{FDA8CCCB-6213-4FAE-B370-77A0125C88BF}" destId="{A1F72C01-CFCC-4836-A802-C9927F8E7644}" srcOrd="0" destOrd="0" presId="urn:microsoft.com/office/officeart/2008/layout/LinedList"/>
    <dgm:cxn modelId="{F6B2B0AC-593B-40D3-BE8E-86CE186491DE}" srcId="{BB0B7929-CA1C-40FD-9748-2F2BEA36FD78}" destId="{1E0FAA3E-F621-4C35-873B-7E8D63DCCF25}" srcOrd="4" destOrd="0" parTransId="{3AB7FE5B-39C0-49D9-ABAC-88EE23939A48}" sibTransId="{C5246119-01BE-49E3-A28F-5B2D33B393DF}"/>
    <dgm:cxn modelId="{8B7E42BD-BB64-4673-AD8B-7A547AF7FC16}" srcId="{BB0B7929-CA1C-40FD-9748-2F2BEA36FD78}" destId="{710DDEE8-5481-46B3-A4CC-9ED6A12A1B67}" srcOrd="5" destOrd="0" parTransId="{73F7B9D7-E2EE-48A4-9397-0696AC1A62BA}" sibTransId="{659C4A8C-23D5-4D7F-9C6A-8E519A9482EA}"/>
    <dgm:cxn modelId="{BE637BC8-0B08-4A4E-B466-C14F8C4065DB}" srcId="{BB0B7929-CA1C-40FD-9748-2F2BEA36FD78}" destId="{42FDEAA0-ED17-4527-AE27-1483EC140C4C}" srcOrd="0" destOrd="0" parTransId="{497D1DF9-09C8-4DA7-8A80-6CA9A6311585}" sibTransId="{EFAD0021-C236-4B28-B857-0158BDA2AC6F}"/>
    <dgm:cxn modelId="{27ECA8D4-811C-4697-8A0D-5EF945C00D9E}" srcId="{BB0B7929-CA1C-40FD-9748-2F2BEA36FD78}" destId="{C5578F0D-12C0-43AF-86E6-48435FBDC34D}" srcOrd="2" destOrd="0" parTransId="{0BDB1936-3271-4444-84E1-CF329238B12A}" sibTransId="{0793D71E-389A-406A-BE0E-BA1F344C1A0F}"/>
    <dgm:cxn modelId="{6AA20AD8-51BA-4384-98E6-DB37F628BEEE}" srcId="{BB0B7929-CA1C-40FD-9748-2F2BEA36FD78}" destId="{BCA12BB8-CB35-4425-B9BF-E56AF8307EF1}" srcOrd="3" destOrd="0" parTransId="{05CA14EF-C7BA-49B0-868D-1E6DA429B6AC}" sibTransId="{2A427A03-EBE4-4A35-A800-BDFE20ABCB53}"/>
    <dgm:cxn modelId="{7EA19AE1-00B2-4A3B-962C-B9C55E7BA83E}" type="presOf" srcId="{475BF0B3-DE34-401D-A0F7-24DF567B81EC}" destId="{B247C106-8A57-4A3D-BDCA-770947373148}" srcOrd="0" destOrd="0" presId="urn:microsoft.com/office/officeart/2008/layout/LinedList"/>
    <dgm:cxn modelId="{4073DBE6-46A4-42F5-81EC-F8C9CA7F10AC}" srcId="{BB0B7929-CA1C-40FD-9748-2F2BEA36FD78}" destId="{FDA8CCCB-6213-4FAE-B370-77A0125C88BF}" srcOrd="6" destOrd="0" parTransId="{8BC51D18-564B-42FA-9DF1-F0119B74A7F4}" sibTransId="{5AD4D31C-2047-4D56-9FD7-A3923CA9F72C}"/>
    <dgm:cxn modelId="{F63009F3-511D-45FE-BA14-EEFD040797EE}" type="presOf" srcId="{C5578F0D-12C0-43AF-86E6-48435FBDC34D}" destId="{5FE02A1D-FB8D-4B8B-B5A0-9E0EA1EB916A}" srcOrd="0" destOrd="0" presId="urn:microsoft.com/office/officeart/2008/layout/LinedList"/>
    <dgm:cxn modelId="{FECC21D7-0DFB-4F84-9EB6-CD74714A6E05}" type="presParOf" srcId="{A35CD447-83EA-46B3-A51C-D542FE473931}" destId="{862EABE9-CDD9-4D82-AAF6-65F23B40B5B8}" srcOrd="0" destOrd="0" presId="urn:microsoft.com/office/officeart/2008/layout/LinedList"/>
    <dgm:cxn modelId="{CD782511-E1BD-4EC7-8A0D-D0D7F558207C}" type="presParOf" srcId="{A35CD447-83EA-46B3-A51C-D542FE473931}" destId="{95506A01-E199-451E-9623-2FBE99030F9A}" srcOrd="1" destOrd="0" presId="urn:microsoft.com/office/officeart/2008/layout/LinedList"/>
    <dgm:cxn modelId="{8B233266-A921-4743-9C32-A83DA1199008}" type="presParOf" srcId="{95506A01-E199-451E-9623-2FBE99030F9A}" destId="{B93B718D-8ADA-46AC-99FE-1DA68A366E09}" srcOrd="0" destOrd="0" presId="urn:microsoft.com/office/officeart/2008/layout/LinedList"/>
    <dgm:cxn modelId="{CB2E917B-77A9-4EC4-BAF7-09643B6E52A0}" type="presParOf" srcId="{95506A01-E199-451E-9623-2FBE99030F9A}" destId="{6A864554-3860-4EDF-B49E-ADD8CCA41087}" srcOrd="1" destOrd="0" presId="urn:microsoft.com/office/officeart/2008/layout/LinedList"/>
    <dgm:cxn modelId="{783641C3-956C-49FE-A6DA-FF18691282C7}" type="presParOf" srcId="{A35CD447-83EA-46B3-A51C-D542FE473931}" destId="{697DDC25-6DAB-4882-A706-C151209FE759}" srcOrd="2" destOrd="0" presId="urn:microsoft.com/office/officeart/2008/layout/LinedList"/>
    <dgm:cxn modelId="{812A1792-0649-4655-ACAD-A32309E40E58}" type="presParOf" srcId="{A35CD447-83EA-46B3-A51C-D542FE473931}" destId="{81FA85C9-894B-4BD2-9381-657D7690554E}" srcOrd="3" destOrd="0" presId="urn:microsoft.com/office/officeart/2008/layout/LinedList"/>
    <dgm:cxn modelId="{D9D465B4-9EA5-43BE-84C4-7713A8BB82DF}" type="presParOf" srcId="{81FA85C9-894B-4BD2-9381-657D7690554E}" destId="{B247C106-8A57-4A3D-BDCA-770947373148}" srcOrd="0" destOrd="0" presId="urn:microsoft.com/office/officeart/2008/layout/LinedList"/>
    <dgm:cxn modelId="{3709FE6E-EA5D-45B5-94D8-0EAA91D3D245}" type="presParOf" srcId="{81FA85C9-894B-4BD2-9381-657D7690554E}" destId="{35C62D42-77E1-4120-96D6-301F802B4A5E}" srcOrd="1" destOrd="0" presId="urn:microsoft.com/office/officeart/2008/layout/LinedList"/>
    <dgm:cxn modelId="{1D1154A4-8CB6-4C7E-9721-466B1B2692A8}" type="presParOf" srcId="{A35CD447-83EA-46B3-A51C-D542FE473931}" destId="{19CB53F5-6620-47D0-AC83-F9C602013731}" srcOrd="4" destOrd="0" presId="urn:microsoft.com/office/officeart/2008/layout/LinedList"/>
    <dgm:cxn modelId="{C26E2D13-1170-47D0-9217-E9A7E2E2C84D}" type="presParOf" srcId="{A35CD447-83EA-46B3-A51C-D542FE473931}" destId="{317E0AAE-7353-427C-A368-0B558BFF970D}" srcOrd="5" destOrd="0" presId="urn:microsoft.com/office/officeart/2008/layout/LinedList"/>
    <dgm:cxn modelId="{E978BD2F-C504-4E3B-AC53-03C6F3EC7827}" type="presParOf" srcId="{317E0AAE-7353-427C-A368-0B558BFF970D}" destId="{5FE02A1D-FB8D-4B8B-B5A0-9E0EA1EB916A}" srcOrd="0" destOrd="0" presId="urn:microsoft.com/office/officeart/2008/layout/LinedList"/>
    <dgm:cxn modelId="{7F899A37-F9ED-4F82-8B74-817E9FE87667}" type="presParOf" srcId="{317E0AAE-7353-427C-A368-0B558BFF970D}" destId="{E9FB4438-3F39-4454-BF9B-BC138131F1FC}" srcOrd="1" destOrd="0" presId="urn:microsoft.com/office/officeart/2008/layout/LinedList"/>
    <dgm:cxn modelId="{AA185A45-7062-4FBC-955A-4834B21EE555}" type="presParOf" srcId="{A35CD447-83EA-46B3-A51C-D542FE473931}" destId="{CDF8DDAF-DE03-4B8B-B03B-BCD6088BF356}" srcOrd="6" destOrd="0" presId="urn:microsoft.com/office/officeart/2008/layout/LinedList"/>
    <dgm:cxn modelId="{10DE9F0C-F204-4584-A8A7-FFFA1C22A2FD}" type="presParOf" srcId="{A35CD447-83EA-46B3-A51C-D542FE473931}" destId="{47B8D18A-BF45-4A27-AD7A-A40BF042992B}" srcOrd="7" destOrd="0" presId="urn:microsoft.com/office/officeart/2008/layout/LinedList"/>
    <dgm:cxn modelId="{49F24A41-87EE-4551-8696-278D9F7417E6}" type="presParOf" srcId="{47B8D18A-BF45-4A27-AD7A-A40BF042992B}" destId="{9AD979FF-5EF4-47A1-9157-5BD249DD2BC9}" srcOrd="0" destOrd="0" presId="urn:microsoft.com/office/officeart/2008/layout/LinedList"/>
    <dgm:cxn modelId="{3A5054D9-774A-4A88-93E3-EFB6572CBC2E}" type="presParOf" srcId="{47B8D18A-BF45-4A27-AD7A-A40BF042992B}" destId="{5A5F653B-1B8D-4DAE-A92A-69D20D32380E}" srcOrd="1" destOrd="0" presId="urn:microsoft.com/office/officeart/2008/layout/LinedList"/>
    <dgm:cxn modelId="{1FE90105-83EB-499E-85BB-53460ACF2258}" type="presParOf" srcId="{A35CD447-83EA-46B3-A51C-D542FE473931}" destId="{E98D2F88-6170-4F73-942D-1CC789B1EFFB}" srcOrd="8" destOrd="0" presId="urn:microsoft.com/office/officeart/2008/layout/LinedList"/>
    <dgm:cxn modelId="{74770B93-71DA-447D-BAFE-BDCF5FF453CB}" type="presParOf" srcId="{A35CD447-83EA-46B3-A51C-D542FE473931}" destId="{E5C8C52C-F5B8-495E-B612-E699631D3769}" srcOrd="9" destOrd="0" presId="urn:microsoft.com/office/officeart/2008/layout/LinedList"/>
    <dgm:cxn modelId="{BC80F0EB-E5C1-4BCC-A490-0298190F8967}" type="presParOf" srcId="{E5C8C52C-F5B8-495E-B612-E699631D3769}" destId="{2A026532-D52F-4122-A074-2B5F733D210E}" srcOrd="0" destOrd="0" presId="urn:microsoft.com/office/officeart/2008/layout/LinedList"/>
    <dgm:cxn modelId="{D89EC76E-582B-4F7B-8B53-D80A3776BA11}" type="presParOf" srcId="{E5C8C52C-F5B8-495E-B612-E699631D3769}" destId="{9840BAEB-3307-4612-A756-E06560EE1062}" srcOrd="1" destOrd="0" presId="urn:microsoft.com/office/officeart/2008/layout/LinedList"/>
    <dgm:cxn modelId="{E7280B49-6C83-4570-9839-57378376FB87}" type="presParOf" srcId="{A35CD447-83EA-46B3-A51C-D542FE473931}" destId="{DBB1A038-10FE-4789-9A43-599D460DF200}" srcOrd="10" destOrd="0" presId="urn:microsoft.com/office/officeart/2008/layout/LinedList"/>
    <dgm:cxn modelId="{19670EE4-E293-47F3-BEC2-3C6340473F45}" type="presParOf" srcId="{A35CD447-83EA-46B3-A51C-D542FE473931}" destId="{8A6ACA1B-7E6B-4877-8DA5-717CB5BAB33A}" srcOrd="11" destOrd="0" presId="urn:microsoft.com/office/officeart/2008/layout/LinedList"/>
    <dgm:cxn modelId="{709C6CC1-6DE3-4EEE-BC50-7755315825B0}" type="presParOf" srcId="{8A6ACA1B-7E6B-4877-8DA5-717CB5BAB33A}" destId="{708AF525-5E24-4457-B6F2-AE3EA92BA0CB}" srcOrd="0" destOrd="0" presId="urn:microsoft.com/office/officeart/2008/layout/LinedList"/>
    <dgm:cxn modelId="{E6CAC037-7B4C-4715-A299-A6C66D11AB81}" type="presParOf" srcId="{8A6ACA1B-7E6B-4877-8DA5-717CB5BAB33A}" destId="{BDEDB065-5E5A-4DD1-8D88-A60F58AFF3EA}" srcOrd="1" destOrd="0" presId="urn:microsoft.com/office/officeart/2008/layout/LinedList"/>
    <dgm:cxn modelId="{8055E1F5-CAE9-40E1-B60D-86FFAF6987B0}" type="presParOf" srcId="{A35CD447-83EA-46B3-A51C-D542FE473931}" destId="{F4544AA0-0207-41EA-A712-517EF622AC28}" srcOrd="12" destOrd="0" presId="urn:microsoft.com/office/officeart/2008/layout/LinedList"/>
    <dgm:cxn modelId="{25FF099D-FCB7-4E35-BF15-61828D2BFDF0}" type="presParOf" srcId="{A35CD447-83EA-46B3-A51C-D542FE473931}" destId="{86C291C1-DF49-4E85-96AF-07B94A03643C}" srcOrd="13" destOrd="0" presId="urn:microsoft.com/office/officeart/2008/layout/LinedList"/>
    <dgm:cxn modelId="{652308D7-A57F-4287-99DD-2DDB418066CE}" type="presParOf" srcId="{86C291C1-DF49-4E85-96AF-07B94A03643C}" destId="{A1F72C01-CFCC-4836-A802-C9927F8E7644}" srcOrd="0" destOrd="0" presId="urn:microsoft.com/office/officeart/2008/layout/LinedList"/>
    <dgm:cxn modelId="{45D71E18-2356-450C-BC87-408A6BA6BDD3}" type="presParOf" srcId="{86C291C1-DF49-4E85-96AF-07B94A03643C}" destId="{C1E47BF8-67FA-4F91-8450-F7ABD28EAE68}" srcOrd="1" destOrd="0" presId="urn:microsoft.com/office/officeart/2008/layout/LinedList"/>
  </dgm:cxnLst>
  <dgm:bg>
    <a:solidFill>
      <a:schemeClr val="accent4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5374A4-8D7F-472E-933F-F686F78D93BA}" type="doc">
      <dgm:prSet loTypeId="urn:microsoft.com/office/officeart/2008/layout/VerticalCurvedList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pl-PL"/>
        </a:p>
      </dgm:t>
    </dgm:pt>
    <dgm:pt modelId="{566AE365-2EE8-4A41-B089-777A60D9E880}">
      <dgm:prSet phldrT="[Tekst]" custT="1"/>
      <dgm:spPr>
        <a:solidFill>
          <a:schemeClr val="tx1"/>
        </a:solidFill>
      </dgm:spPr>
      <dgm:t>
        <a:bodyPr/>
        <a:lstStyle/>
        <a:p>
          <a:r>
            <a:rPr lang="pl-PL" sz="3200" b="1" spc="-1" dirty="0">
              <a:latin typeface="Arial"/>
            </a:rPr>
            <a:t>28,8% sklepów przestrzega zakazu</a:t>
          </a:r>
        </a:p>
      </dgm:t>
    </dgm:pt>
    <dgm:pt modelId="{416DAB7D-67B1-418A-87E1-86CB3A726146}" type="parTrans" cxnId="{B99D568F-EC56-4017-956C-3EECAAF6A0F2}">
      <dgm:prSet/>
      <dgm:spPr/>
      <dgm:t>
        <a:bodyPr/>
        <a:lstStyle/>
        <a:p>
          <a:endParaRPr lang="pl-PL"/>
        </a:p>
      </dgm:t>
    </dgm:pt>
    <dgm:pt modelId="{D80E8799-9224-4E03-8543-36212FFD16C1}" type="sibTrans" cxnId="{B99D568F-EC56-4017-956C-3EECAAF6A0F2}">
      <dgm:prSet/>
      <dgm:spPr/>
      <dgm:t>
        <a:bodyPr/>
        <a:lstStyle/>
        <a:p>
          <a:endParaRPr lang="pl-PL"/>
        </a:p>
      </dgm:t>
    </dgm:pt>
    <dgm:pt modelId="{CF926587-41BD-4A24-9790-E1D7F6CDBF38}">
      <dgm:prSet phldrT="[Tekst]" custT="1"/>
      <dgm:spPr>
        <a:solidFill>
          <a:schemeClr val="tx1"/>
        </a:solidFill>
      </dgm:spPr>
      <dgm:t>
        <a:bodyPr/>
        <a:lstStyle/>
        <a:p>
          <a:r>
            <a:rPr lang="pl-PL" sz="3200" b="1" dirty="0">
              <a:latin typeface="Calibri" panose="020F0502020204030204" pitchFamily="34" charset="0"/>
              <a:cs typeface="Calibri" panose="020F0502020204030204" pitchFamily="34" charset="0"/>
            </a:rPr>
            <a:t>7 na 10 sklepów nie weryfikuje wieku nabywcy </a:t>
          </a:r>
          <a:endParaRPr lang="pl-PL" sz="3200" dirty="0"/>
        </a:p>
      </dgm:t>
    </dgm:pt>
    <dgm:pt modelId="{4D758A64-E7DB-4EEE-830A-92F994FEBA92}" type="parTrans" cxnId="{B04CFFCE-EB62-4A31-A13D-39BF8031679E}">
      <dgm:prSet/>
      <dgm:spPr/>
      <dgm:t>
        <a:bodyPr/>
        <a:lstStyle/>
        <a:p>
          <a:endParaRPr lang="pl-PL"/>
        </a:p>
      </dgm:t>
    </dgm:pt>
    <dgm:pt modelId="{9B2174EE-A8EF-4F36-B6E0-4CAC4FF5D768}" type="sibTrans" cxnId="{B04CFFCE-EB62-4A31-A13D-39BF8031679E}">
      <dgm:prSet/>
      <dgm:spPr/>
      <dgm:t>
        <a:bodyPr/>
        <a:lstStyle/>
        <a:p>
          <a:endParaRPr lang="pl-PL"/>
        </a:p>
      </dgm:t>
    </dgm:pt>
    <dgm:pt modelId="{06A881E7-7A68-421D-BDEF-21760E41309B}">
      <dgm:prSet phldrT="[Tekst]" custT="1"/>
      <dgm:spPr>
        <a:solidFill>
          <a:schemeClr val="tx1"/>
        </a:solidFill>
      </dgm:spPr>
      <dgm:t>
        <a:bodyPr/>
        <a:lstStyle/>
        <a:p>
          <a:r>
            <a:rPr lang="pl-PL" sz="3200" b="1" dirty="0">
              <a:latin typeface="Calibri" panose="020F0502020204030204" pitchFamily="34" charset="0"/>
              <a:cs typeface="Calibri" panose="020F0502020204030204" pitchFamily="34" charset="0"/>
            </a:rPr>
            <a:t>w 33 sklepach sprzedawca pomimo braku dowodu (II etap badania) skłonny był dokonać transakcji </a:t>
          </a:r>
          <a:endParaRPr lang="pl-PL" sz="3200" dirty="0"/>
        </a:p>
      </dgm:t>
    </dgm:pt>
    <dgm:pt modelId="{D29C8AA3-999D-45EE-BC70-FE7720C42511}" type="parTrans" cxnId="{C9AC96F1-83AD-4DFE-AA6B-4A3E9A21B782}">
      <dgm:prSet/>
      <dgm:spPr/>
      <dgm:t>
        <a:bodyPr/>
        <a:lstStyle/>
        <a:p>
          <a:endParaRPr lang="pl-PL"/>
        </a:p>
      </dgm:t>
    </dgm:pt>
    <dgm:pt modelId="{A9B2F625-98BC-41EE-B07E-EF8B0EAEEB62}" type="sibTrans" cxnId="{C9AC96F1-83AD-4DFE-AA6B-4A3E9A21B782}">
      <dgm:prSet/>
      <dgm:spPr/>
      <dgm:t>
        <a:bodyPr/>
        <a:lstStyle/>
        <a:p>
          <a:endParaRPr lang="pl-PL"/>
        </a:p>
      </dgm:t>
    </dgm:pt>
    <dgm:pt modelId="{C86383BC-DCE5-46FF-B6FD-F1AF79283934}" type="pres">
      <dgm:prSet presAssocID="{345374A4-8D7F-472E-933F-F686F78D93BA}" presName="Name0" presStyleCnt="0">
        <dgm:presLayoutVars>
          <dgm:chMax val="7"/>
          <dgm:chPref val="7"/>
          <dgm:dir/>
        </dgm:presLayoutVars>
      </dgm:prSet>
      <dgm:spPr/>
    </dgm:pt>
    <dgm:pt modelId="{D66AD47D-8F01-4187-AF70-B01F20F35D1B}" type="pres">
      <dgm:prSet presAssocID="{345374A4-8D7F-472E-933F-F686F78D93BA}" presName="Name1" presStyleCnt="0"/>
      <dgm:spPr/>
    </dgm:pt>
    <dgm:pt modelId="{650E09C4-2BDA-4D09-AB05-FB88C5E445FA}" type="pres">
      <dgm:prSet presAssocID="{345374A4-8D7F-472E-933F-F686F78D93BA}" presName="cycle" presStyleCnt="0"/>
      <dgm:spPr/>
    </dgm:pt>
    <dgm:pt modelId="{E0C6056B-7A9E-489C-B539-B881BC26DD53}" type="pres">
      <dgm:prSet presAssocID="{345374A4-8D7F-472E-933F-F686F78D93BA}" presName="srcNode" presStyleLbl="node1" presStyleIdx="0" presStyleCnt="3"/>
      <dgm:spPr/>
    </dgm:pt>
    <dgm:pt modelId="{D2BC72D7-6D00-4B24-9C80-AFAF3B81F77F}" type="pres">
      <dgm:prSet presAssocID="{345374A4-8D7F-472E-933F-F686F78D93BA}" presName="conn" presStyleLbl="parChTrans1D2" presStyleIdx="0" presStyleCnt="1"/>
      <dgm:spPr/>
    </dgm:pt>
    <dgm:pt modelId="{7222CFF4-D22B-467C-81BB-D87D54562EDD}" type="pres">
      <dgm:prSet presAssocID="{345374A4-8D7F-472E-933F-F686F78D93BA}" presName="extraNode" presStyleLbl="node1" presStyleIdx="0" presStyleCnt="3"/>
      <dgm:spPr/>
    </dgm:pt>
    <dgm:pt modelId="{68958608-0573-4B17-B1F5-CC3CBB6256CB}" type="pres">
      <dgm:prSet presAssocID="{345374A4-8D7F-472E-933F-F686F78D93BA}" presName="dstNode" presStyleLbl="node1" presStyleIdx="0" presStyleCnt="3"/>
      <dgm:spPr/>
    </dgm:pt>
    <dgm:pt modelId="{24868959-6431-4188-A1DE-D594087D2F43}" type="pres">
      <dgm:prSet presAssocID="{566AE365-2EE8-4A41-B089-777A60D9E880}" presName="text_1" presStyleLbl="node1" presStyleIdx="0" presStyleCnt="3" custScaleY="113750" custLinFactNeighborX="9423" custLinFactNeighborY="0">
        <dgm:presLayoutVars>
          <dgm:bulletEnabled val="1"/>
        </dgm:presLayoutVars>
      </dgm:prSet>
      <dgm:spPr/>
    </dgm:pt>
    <dgm:pt modelId="{AF02FFAD-CD05-4A08-8F0D-CB0943653D80}" type="pres">
      <dgm:prSet presAssocID="{566AE365-2EE8-4A41-B089-777A60D9E880}" presName="accent_1" presStyleCnt="0"/>
      <dgm:spPr/>
    </dgm:pt>
    <dgm:pt modelId="{9E7B84A9-41D8-462F-8B85-AC6E67992212}" type="pres">
      <dgm:prSet presAssocID="{566AE365-2EE8-4A41-B089-777A60D9E880}" presName="accentRepeatNode" presStyleLbl="solidFgAcc1" presStyleIdx="0" presStyleCnt="3"/>
      <dgm:spPr/>
    </dgm:pt>
    <dgm:pt modelId="{966D2E72-8AF9-4724-A801-FCDD4F7692F5}" type="pres">
      <dgm:prSet presAssocID="{CF926587-41BD-4A24-9790-E1D7F6CDBF38}" presName="text_2" presStyleLbl="node1" presStyleIdx="1" presStyleCnt="3" custLinFactNeighborX="949" custLinFactNeighborY="-2690">
        <dgm:presLayoutVars>
          <dgm:bulletEnabled val="1"/>
        </dgm:presLayoutVars>
      </dgm:prSet>
      <dgm:spPr/>
    </dgm:pt>
    <dgm:pt modelId="{BD9B771E-A352-4DA4-9146-1A007D61D6DA}" type="pres">
      <dgm:prSet presAssocID="{CF926587-41BD-4A24-9790-E1D7F6CDBF38}" presName="accent_2" presStyleCnt="0"/>
      <dgm:spPr/>
    </dgm:pt>
    <dgm:pt modelId="{FC3BABFD-A48F-4422-A0FC-9F46F01FF066}" type="pres">
      <dgm:prSet presAssocID="{CF926587-41BD-4A24-9790-E1D7F6CDBF38}" presName="accentRepeatNode" presStyleLbl="solidFgAcc1" presStyleIdx="1" presStyleCnt="3"/>
      <dgm:spPr/>
    </dgm:pt>
    <dgm:pt modelId="{234B4D68-DDA0-4FAA-B0CC-6A1CD450C8CF}" type="pres">
      <dgm:prSet presAssocID="{06A881E7-7A68-421D-BDEF-21760E41309B}" presName="text_3" presStyleLbl="node1" presStyleIdx="2" presStyleCnt="3">
        <dgm:presLayoutVars>
          <dgm:bulletEnabled val="1"/>
        </dgm:presLayoutVars>
      </dgm:prSet>
      <dgm:spPr/>
    </dgm:pt>
    <dgm:pt modelId="{D48EBD5C-723E-4F34-8503-C528F4408C8A}" type="pres">
      <dgm:prSet presAssocID="{06A881E7-7A68-421D-BDEF-21760E41309B}" presName="accent_3" presStyleCnt="0"/>
      <dgm:spPr/>
    </dgm:pt>
    <dgm:pt modelId="{2A85EF8A-95F5-4D0C-AEB1-78C95CB68922}" type="pres">
      <dgm:prSet presAssocID="{06A881E7-7A68-421D-BDEF-21760E41309B}" presName="accentRepeatNode" presStyleLbl="solidFgAcc1" presStyleIdx="2" presStyleCnt="3"/>
      <dgm:spPr/>
    </dgm:pt>
  </dgm:ptLst>
  <dgm:cxnLst>
    <dgm:cxn modelId="{84B6571E-6B34-47C2-86BB-86FE47626EC0}" type="presOf" srcId="{CF926587-41BD-4A24-9790-E1D7F6CDBF38}" destId="{966D2E72-8AF9-4724-A801-FCDD4F7692F5}" srcOrd="0" destOrd="0" presId="urn:microsoft.com/office/officeart/2008/layout/VerticalCurvedList"/>
    <dgm:cxn modelId="{3D7AED67-6DDB-45C4-932C-52CB826C5271}" type="presOf" srcId="{566AE365-2EE8-4A41-B089-777A60D9E880}" destId="{24868959-6431-4188-A1DE-D594087D2F43}" srcOrd="0" destOrd="0" presId="urn:microsoft.com/office/officeart/2008/layout/VerticalCurvedList"/>
    <dgm:cxn modelId="{A29B4549-761B-4C57-8A67-2414754314C3}" type="presOf" srcId="{345374A4-8D7F-472E-933F-F686F78D93BA}" destId="{C86383BC-DCE5-46FF-B6FD-F1AF79283934}" srcOrd="0" destOrd="0" presId="urn:microsoft.com/office/officeart/2008/layout/VerticalCurvedList"/>
    <dgm:cxn modelId="{88202654-662A-47CB-82CD-5145C656AAD1}" type="presOf" srcId="{06A881E7-7A68-421D-BDEF-21760E41309B}" destId="{234B4D68-DDA0-4FAA-B0CC-6A1CD450C8CF}" srcOrd="0" destOrd="0" presId="urn:microsoft.com/office/officeart/2008/layout/VerticalCurvedList"/>
    <dgm:cxn modelId="{BB70F88E-0027-42FC-8342-405E057A3BDF}" type="presOf" srcId="{D80E8799-9224-4E03-8543-36212FFD16C1}" destId="{D2BC72D7-6D00-4B24-9C80-AFAF3B81F77F}" srcOrd="0" destOrd="0" presId="urn:microsoft.com/office/officeart/2008/layout/VerticalCurvedList"/>
    <dgm:cxn modelId="{B99D568F-EC56-4017-956C-3EECAAF6A0F2}" srcId="{345374A4-8D7F-472E-933F-F686F78D93BA}" destId="{566AE365-2EE8-4A41-B089-777A60D9E880}" srcOrd="0" destOrd="0" parTransId="{416DAB7D-67B1-418A-87E1-86CB3A726146}" sibTransId="{D80E8799-9224-4E03-8543-36212FFD16C1}"/>
    <dgm:cxn modelId="{B04CFFCE-EB62-4A31-A13D-39BF8031679E}" srcId="{345374A4-8D7F-472E-933F-F686F78D93BA}" destId="{CF926587-41BD-4A24-9790-E1D7F6CDBF38}" srcOrd="1" destOrd="0" parTransId="{4D758A64-E7DB-4EEE-830A-92F994FEBA92}" sibTransId="{9B2174EE-A8EF-4F36-B6E0-4CAC4FF5D768}"/>
    <dgm:cxn modelId="{C9AC96F1-83AD-4DFE-AA6B-4A3E9A21B782}" srcId="{345374A4-8D7F-472E-933F-F686F78D93BA}" destId="{06A881E7-7A68-421D-BDEF-21760E41309B}" srcOrd="2" destOrd="0" parTransId="{D29C8AA3-999D-45EE-BC70-FE7720C42511}" sibTransId="{A9B2F625-98BC-41EE-B07E-EF8B0EAEEB62}"/>
    <dgm:cxn modelId="{82CE8E45-C7E8-4BAC-A66A-3C23320F34DF}" type="presParOf" srcId="{C86383BC-DCE5-46FF-B6FD-F1AF79283934}" destId="{D66AD47D-8F01-4187-AF70-B01F20F35D1B}" srcOrd="0" destOrd="0" presId="urn:microsoft.com/office/officeart/2008/layout/VerticalCurvedList"/>
    <dgm:cxn modelId="{135F5468-D819-42A6-8566-69CA74BE0590}" type="presParOf" srcId="{D66AD47D-8F01-4187-AF70-B01F20F35D1B}" destId="{650E09C4-2BDA-4D09-AB05-FB88C5E445FA}" srcOrd="0" destOrd="0" presId="urn:microsoft.com/office/officeart/2008/layout/VerticalCurvedList"/>
    <dgm:cxn modelId="{BFBB52D2-B5C6-4503-B81A-5A751BF15CAC}" type="presParOf" srcId="{650E09C4-2BDA-4D09-AB05-FB88C5E445FA}" destId="{E0C6056B-7A9E-489C-B539-B881BC26DD53}" srcOrd="0" destOrd="0" presId="urn:microsoft.com/office/officeart/2008/layout/VerticalCurvedList"/>
    <dgm:cxn modelId="{F15EDBBF-4BA4-4114-B899-63EA134347D5}" type="presParOf" srcId="{650E09C4-2BDA-4D09-AB05-FB88C5E445FA}" destId="{D2BC72D7-6D00-4B24-9C80-AFAF3B81F77F}" srcOrd="1" destOrd="0" presId="urn:microsoft.com/office/officeart/2008/layout/VerticalCurvedList"/>
    <dgm:cxn modelId="{FA009536-ADD2-4AF8-93B7-334C7F271F3B}" type="presParOf" srcId="{650E09C4-2BDA-4D09-AB05-FB88C5E445FA}" destId="{7222CFF4-D22B-467C-81BB-D87D54562EDD}" srcOrd="2" destOrd="0" presId="urn:microsoft.com/office/officeart/2008/layout/VerticalCurvedList"/>
    <dgm:cxn modelId="{2F8BFCE7-1554-42EC-9D77-10D8F55EDA45}" type="presParOf" srcId="{650E09C4-2BDA-4D09-AB05-FB88C5E445FA}" destId="{68958608-0573-4B17-B1F5-CC3CBB6256CB}" srcOrd="3" destOrd="0" presId="urn:microsoft.com/office/officeart/2008/layout/VerticalCurvedList"/>
    <dgm:cxn modelId="{802A135E-6864-4026-89EA-063AEB10A701}" type="presParOf" srcId="{D66AD47D-8F01-4187-AF70-B01F20F35D1B}" destId="{24868959-6431-4188-A1DE-D594087D2F43}" srcOrd="1" destOrd="0" presId="urn:microsoft.com/office/officeart/2008/layout/VerticalCurvedList"/>
    <dgm:cxn modelId="{2FCEFACB-08D5-455D-94B4-0E41E8FB4259}" type="presParOf" srcId="{D66AD47D-8F01-4187-AF70-B01F20F35D1B}" destId="{AF02FFAD-CD05-4A08-8F0D-CB0943653D80}" srcOrd="2" destOrd="0" presId="urn:microsoft.com/office/officeart/2008/layout/VerticalCurvedList"/>
    <dgm:cxn modelId="{9AE239ED-41D9-4529-885B-0227C47CE291}" type="presParOf" srcId="{AF02FFAD-CD05-4A08-8F0D-CB0943653D80}" destId="{9E7B84A9-41D8-462F-8B85-AC6E67992212}" srcOrd="0" destOrd="0" presId="urn:microsoft.com/office/officeart/2008/layout/VerticalCurvedList"/>
    <dgm:cxn modelId="{B7699361-EFF2-45FF-AAAE-43905CB1A358}" type="presParOf" srcId="{D66AD47D-8F01-4187-AF70-B01F20F35D1B}" destId="{966D2E72-8AF9-4724-A801-FCDD4F7692F5}" srcOrd="3" destOrd="0" presId="urn:microsoft.com/office/officeart/2008/layout/VerticalCurvedList"/>
    <dgm:cxn modelId="{F50E377A-2762-4C3D-8412-6E11B92F4966}" type="presParOf" srcId="{D66AD47D-8F01-4187-AF70-B01F20F35D1B}" destId="{BD9B771E-A352-4DA4-9146-1A007D61D6DA}" srcOrd="4" destOrd="0" presId="urn:microsoft.com/office/officeart/2008/layout/VerticalCurvedList"/>
    <dgm:cxn modelId="{AC5A32BB-7AC4-4B5F-B144-E050F7A471F8}" type="presParOf" srcId="{BD9B771E-A352-4DA4-9146-1A007D61D6DA}" destId="{FC3BABFD-A48F-4422-A0FC-9F46F01FF066}" srcOrd="0" destOrd="0" presId="urn:microsoft.com/office/officeart/2008/layout/VerticalCurvedList"/>
    <dgm:cxn modelId="{9F9B526E-13D4-4371-9DF4-41DB0E61A4F3}" type="presParOf" srcId="{D66AD47D-8F01-4187-AF70-B01F20F35D1B}" destId="{234B4D68-DDA0-4FAA-B0CC-6A1CD450C8CF}" srcOrd="5" destOrd="0" presId="urn:microsoft.com/office/officeart/2008/layout/VerticalCurvedList"/>
    <dgm:cxn modelId="{95FB9F5D-CB50-4B47-9480-9E71DEEC65AF}" type="presParOf" srcId="{D66AD47D-8F01-4187-AF70-B01F20F35D1B}" destId="{D48EBD5C-723E-4F34-8503-C528F4408C8A}" srcOrd="6" destOrd="0" presId="urn:microsoft.com/office/officeart/2008/layout/VerticalCurvedList"/>
    <dgm:cxn modelId="{F84C467D-EC5B-4EEE-8E3B-32E9377C5312}" type="presParOf" srcId="{D48EBD5C-723E-4F34-8503-C528F4408C8A}" destId="{2A85EF8A-95F5-4D0C-AEB1-78C95CB6892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ED911F-AE80-4B5D-83C2-BD64CF587A4E}">
      <dsp:nvSpPr>
        <dsp:cNvPr id="0" name=""/>
        <dsp:cNvSpPr/>
      </dsp:nvSpPr>
      <dsp:spPr>
        <a:xfrm>
          <a:off x="0" y="449"/>
          <a:ext cx="52578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365F72-D289-4E5F-99BC-4C1732C8C050}">
      <dsp:nvSpPr>
        <dsp:cNvPr id="0" name=""/>
        <dsp:cNvSpPr/>
      </dsp:nvSpPr>
      <dsp:spPr>
        <a:xfrm>
          <a:off x="0" y="449"/>
          <a:ext cx="5257800" cy="736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FF0000"/>
            </a:buClr>
            <a:buFont typeface="Calibri" panose="020F0502020204030204" pitchFamily="34" charset="0"/>
            <a:buNone/>
          </a:pPr>
          <a:r>
            <a:rPr lang="pl-PL" sz="1600" b="1" kern="1200" dirty="0"/>
            <a:t>15,5% dzieci w wieku 11-15 lat przyznaje się do upicia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FF0000"/>
            </a:buClr>
            <a:buFont typeface="Calibri" panose="020F0502020204030204" pitchFamily="34" charset="0"/>
            <a:buNone/>
          </a:pPr>
          <a:r>
            <a:rPr lang="pl-PL" sz="1600" b="1" kern="1200" dirty="0"/>
            <a:t>(w tym połowa deklaruje, ze miało to miejsce 1 lub 2 razy)</a:t>
          </a:r>
          <a:endParaRPr lang="pl-PL" sz="1600" kern="1200" dirty="0"/>
        </a:p>
      </dsp:txBody>
      <dsp:txXfrm>
        <a:off x="0" y="449"/>
        <a:ext cx="5257800" cy="736512"/>
      </dsp:txXfrm>
    </dsp:sp>
    <dsp:sp modelId="{F236718C-4A06-4053-AB0F-B818AD3462D3}">
      <dsp:nvSpPr>
        <dsp:cNvPr id="0" name=""/>
        <dsp:cNvSpPr/>
      </dsp:nvSpPr>
      <dsp:spPr>
        <a:xfrm>
          <a:off x="0" y="736962"/>
          <a:ext cx="52578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9326FE-BDF3-4D1B-8EA8-46235FA932D1}">
      <dsp:nvSpPr>
        <dsp:cNvPr id="0" name=""/>
        <dsp:cNvSpPr/>
      </dsp:nvSpPr>
      <dsp:spPr>
        <a:xfrm>
          <a:off x="0" y="736962"/>
          <a:ext cx="5257800" cy="736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/>
            <a:t>1 na 3 badanych 15-latków ma za sobą inicjację alkoholową </a:t>
          </a:r>
        </a:p>
      </dsp:txBody>
      <dsp:txXfrm>
        <a:off x="0" y="736962"/>
        <a:ext cx="5257800" cy="736512"/>
      </dsp:txXfrm>
    </dsp:sp>
    <dsp:sp modelId="{0D63C96A-1051-4B8E-9C5F-15C82AF141FC}">
      <dsp:nvSpPr>
        <dsp:cNvPr id="0" name=""/>
        <dsp:cNvSpPr/>
      </dsp:nvSpPr>
      <dsp:spPr>
        <a:xfrm>
          <a:off x="0" y="1473474"/>
          <a:ext cx="52578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7140EE-040F-4345-A9F5-C359D58086E5}">
      <dsp:nvSpPr>
        <dsp:cNvPr id="0" name=""/>
        <dsp:cNvSpPr/>
      </dsp:nvSpPr>
      <dsp:spPr>
        <a:xfrm>
          <a:off x="0" y="1473474"/>
          <a:ext cx="5257800" cy="736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/>
            <a:t>silne upojenie wystąpiło u ponad 30 % badanych 15-16 – latków</a:t>
          </a:r>
        </a:p>
      </dsp:txBody>
      <dsp:txXfrm>
        <a:off x="0" y="1473474"/>
        <a:ext cx="5257800" cy="736512"/>
      </dsp:txXfrm>
    </dsp:sp>
    <dsp:sp modelId="{D0590E4D-476D-4645-9F72-2770A0E2549C}">
      <dsp:nvSpPr>
        <dsp:cNvPr id="0" name=""/>
        <dsp:cNvSpPr/>
      </dsp:nvSpPr>
      <dsp:spPr>
        <a:xfrm>
          <a:off x="0" y="2209987"/>
          <a:ext cx="52578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096EF0-2F90-41F8-BEA8-E97B57AC3DCE}">
      <dsp:nvSpPr>
        <dsp:cNvPr id="0" name=""/>
        <dsp:cNvSpPr/>
      </dsp:nvSpPr>
      <dsp:spPr>
        <a:xfrm>
          <a:off x="0" y="2209987"/>
          <a:ext cx="5257800" cy="736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/>
            <a:t>53 % uczniów w wieku 17-18 lat chociaż raz w życiu się upiło</a:t>
          </a:r>
        </a:p>
      </dsp:txBody>
      <dsp:txXfrm>
        <a:off x="0" y="2209987"/>
        <a:ext cx="5257800" cy="736512"/>
      </dsp:txXfrm>
    </dsp:sp>
    <dsp:sp modelId="{305339DE-2931-4AB5-B4C1-A6F917FFA575}">
      <dsp:nvSpPr>
        <dsp:cNvPr id="0" name=""/>
        <dsp:cNvSpPr/>
      </dsp:nvSpPr>
      <dsp:spPr>
        <a:xfrm>
          <a:off x="0" y="2946499"/>
          <a:ext cx="52578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138C4D-07AF-41FB-A349-38189E25CF6A}">
      <dsp:nvSpPr>
        <dsp:cNvPr id="0" name=""/>
        <dsp:cNvSpPr/>
      </dsp:nvSpPr>
      <dsp:spPr>
        <a:xfrm>
          <a:off x="0" y="2946499"/>
          <a:ext cx="5257800" cy="736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/>
            <a:t>90 % badanych 17-latków piło alkohol</a:t>
          </a:r>
        </a:p>
      </dsp:txBody>
      <dsp:txXfrm>
        <a:off x="0" y="2946499"/>
        <a:ext cx="5257800" cy="7365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2EABE9-CDD9-4D82-AAF6-65F23B40B5B8}">
      <dsp:nvSpPr>
        <dsp:cNvPr id="0" name=""/>
        <dsp:cNvSpPr/>
      </dsp:nvSpPr>
      <dsp:spPr>
        <a:xfrm>
          <a:off x="0" y="503"/>
          <a:ext cx="101415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3B718D-8ADA-46AC-99FE-1DA68A366E09}">
      <dsp:nvSpPr>
        <dsp:cNvPr id="0" name=""/>
        <dsp:cNvSpPr/>
      </dsp:nvSpPr>
      <dsp:spPr>
        <a:xfrm>
          <a:off x="0" y="503"/>
          <a:ext cx="10141530" cy="589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pl-PL" sz="1600" b="1" kern="1200" dirty="0"/>
            <a:t>Porównanie wyników uzyskanych we Wrocławiu i w całym kraju nie pokazuje większych różnic w rozpowszechnieniu eksperymentowania z substancjami psychoaktywnymi</a:t>
          </a:r>
        </a:p>
      </dsp:txBody>
      <dsp:txXfrm>
        <a:off x="0" y="503"/>
        <a:ext cx="10141530" cy="589169"/>
      </dsp:txXfrm>
    </dsp:sp>
    <dsp:sp modelId="{697DDC25-6DAB-4882-A706-C151209FE759}">
      <dsp:nvSpPr>
        <dsp:cNvPr id="0" name=""/>
        <dsp:cNvSpPr/>
      </dsp:nvSpPr>
      <dsp:spPr>
        <a:xfrm>
          <a:off x="0" y="589672"/>
          <a:ext cx="101415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47C106-8A57-4A3D-BDCA-770947373148}">
      <dsp:nvSpPr>
        <dsp:cNvPr id="0" name=""/>
        <dsp:cNvSpPr/>
      </dsp:nvSpPr>
      <dsp:spPr>
        <a:xfrm>
          <a:off x="0" y="589672"/>
          <a:ext cx="10141530" cy="589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/>
            <a:t>Spożywanie alkoholu w okresie dojrzewania może powodować zaburzenia rozwoju </a:t>
          </a:r>
          <a:endParaRPr lang="pl-PL" sz="1600" b="1" kern="1200" dirty="0"/>
        </a:p>
      </dsp:txBody>
      <dsp:txXfrm>
        <a:off x="0" y="589672"/>
        <a:ext cx="10141530" cy="589169"/>
      </dsp:txXfrm>
    </dsp:sp>
    <dsp:sp modelId="{19CB53F5-6620-47D0-AC83-F9C602013731}">
      <dsp:nvSpPr>
        <dsp:cNvPr id="0" name=""/>
        <dsp:cNvSpPr/>
      </dsp:nvSpPr>
      <dsp:spPr>
        <a:xfrm>
          <a:off x="0" y="1178841"/>
          <a:ext cx="101415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E02A1D-FB8D-4B8B-B5A0-9E0EA1EB916A}">
      <dsp:nvSpPr>
        <dsp:cNvPr id="0" name=""/>
        <dsp:cNvSpPr/>
      </dsp:nvSpPr>
      <dsp:spPr>
        <a:xfrm>
          <a:off x="0" y="1178841"/>
          <a:ext cx="10141530" cy="589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/>
            <a:t>Każda ilość alkoholu spożywana przez dzieci i młodzież może zaburzyć proces rozwoju układu nerwowego </a:t>
          </a:r>
        </a:p>
      </dsp:txBody>
      <dsp:txXfrm>
        <a:off x="0" y="1178841"/>
        <a:ext cx="10141530" cy="589169"/>
      </dsp:txXfrm>
    </dsp:sp>
    <dsp:sp modelId="{CDF8DDAF-DE03-4B8B-B03B-BCD6088BF356}">
      <dsp:nvSpPr>
        <dsp:cNvPr id="0" name=""/>
        <dsp:cNvSpPr/>
      </dsp:nvSpPr>
      <dsp:spPr>
        <a:xfrm>
          <a:off x="0" y="1768010"/>
          <a:ext cx="101415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D979FF-5EF4-47A1-9157-5BD249DD2BC9}">
      <dsp:nvSpPr>
        <dsp:cNvPr id="0" name=""/>
        <dsp:cNvSpPr/>
      </dsp:nvSpPr>
      <dsp:spPr>
        <a:xfrm>
          <a:off x="0" y="1768010"/>
          <a:ext cx="10141530" cy="589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/>
            <a:t>Ilość alkoholu nieszkodliwa dla dorosłych, może być niebezpieczną dawką dla nastolatków</a:t>
          </a:r>
        </a:p>
      </dsp:txBody>
      <dsp:txXfrm>
        <a:off x="0" y="1768010"/>
        <a:ext cx="10141530" cy="589169"/>
      </dsp:txXfrm>
    </dsp:sp>
    <dsp:sp modelId="{E98D2F88-6170-4F73-942D-1CC789B1EFFB}">
      <dsp:nvSpPr>
        <dsp:cNvPr id="0" name=""/>
        <dsp:cNvSpPr/>
      </dsp:nvSpPr>
      <dsp:spPr>
        <a:xfrm>
          <a:off x="0" y="2357180"/>
          <a:ext cx="101415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026532-D52F-4122-A074-2B5F733D210E}">
      <dsp:nvSpPr>
        <dsp:cNvPr id="0" name=""/>
        <dsp:cNvSpPr/>
      </dsp:nvSpPr>
      <dsp:spPr>
        <a:xfrm>
          <a:off x="0" y="2357180"/>
          <a:ext cx="10141530" cy="589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/>
            <a:t>Młodzież „eksperymentuje”, a część tych eksperymentów to zachowania szkodliwe </a:t>
          </a:r>
          <a:endParaRPr lang="pl-PL" sz="1600" b="1" kern="1200" dirty="0"/>
        </a:p>
      </dsp:txBody>
      <dsp:txXfrm>
        <a:off x="0" y="2357180"/>
        <a:ext cx="10141530" cy="589169"/>
      </dsp:txXfrm>
    </dsp:sp>
    <dsp:sp modelId="{DBB1A038-10FE-4789-9A43-599D460DF200}">
      <dsp:nvSpPr>
        <dsp:cNvPr id="0" name=""/>
        <dsp:cNvSpPr/>
      </dsp:nvSpPr>
      <dsp:spPr>
        <a:xfrm>
          <a:off x="0" y="2946349"/>
          <a:ext cx="101415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8AF525-5E24-4457-B6F2-AE3EA92BA0CB}">
      <dsp:nvSpPr>
        <dsp:cNvPr id="0" name=""/>
        <dsp:cNvSpPr/>
      </dsp:nvSpPr>
      <dsp:spPr>
        <a:xfrm>
          <a:off x="0" y="2946349"/>
          <a:ext cx="10141530" cy="589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/>
            <a:t>Zachowania młodzieży są związane z wzorcami prezentowanymi w środowisku zewnętrznym</a:t>
          </a:r>
        </a:p>
      </dsp:txBody>
      <dsp:txXfrm>
        <a:off x="0" y="2946349"/>
        <a:ext cx="10141530" cy="589169"/>
      </dsp:txXfrm>
    </dsp:sp>
    <dsp:sp modelId="{F4544AA0-0207-41EA-A712-517EF622AC28}">
      <dsp:nvSpPr>
        <dsp:cNvPr id="0" name=""/>
        <dsp:cNvSpPr/>
      </dsp:nvSpPr>
      <dsp:spPr>
        <a:xfrm>
          <a:off x="0" y="3535518"/>
          <a:ext cx="101415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F72C01-CFCC-4836-A802-C9927F8E7644}">
      <dsp:nvSpPr>
        <dsp:cNvPr id="0" name=""/>
        <dsp:cNvSpPr/>
      </dsp:nvSpPr>
      <dsp:spPr>
        <a:xfrm>
          <a:off x="0" y="3535518"/>
          <a:ext cx="10141530" cy="589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/>
            <a:t>Osoby dorosłe są odpowiedzialne za większość zachowań dzieci</a:t>
          </a:r>
        </a:p>
      </dsp:txBody>
      <dsp:txXfrm>
        <a:off x="0" y="3535518"/>
        <a:ext cx="10141530" cy="5891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C72D7-6D00-4B24-9C80-AFAF3B81F77F}">
      <dsp:nvSpPr>
        <dsp:cNvPr id="0" name=""/>
        <dsp:cNvSpPr/>
      </dsp:nvSpPr>
      <dsp:spPr>
        <a:xfrm>
          <a:off x="-5513647" y="-844277"/>
          <a:ext cx="6565752" cy="6565752"/>
        </a:xfrm>
        <a:prstGeom prst="blockArc">
          <a:avLst>
            <a:gd name="adj1" fmla="val 18900000"/>
            <a:gd name="adj2" fmla="val 2700000"/>
            <a:gd name="adj3" fmla="val 329"/>
          </a:avLst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868959-6431-4188-A1DE-D594087D2F43}">
      <dsp:nvSpPr>
        <dsp:cNvPr id="0" name=""/>
        <dsp:cNvSpPr/>
      </dsp:nvSpPr>
      <dsp:spPr>
        <a:xfrm>
          <a:off x="744260" y="420658"/>
          <a:ext cx="9938785" cy="1109562"/>
        </a:xfrm>
        <a:prstGeom prst="rect">
          <a:avLst/>
        </a:prstGeom>
        <a:solidFill>
          <a:schemeClr val="tx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74255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b="1" kern="1200" spc="-1" dirty="0">
              <a:latin typeface="Arial"/>
            </a:rPr>
            <a:t>28,8% sklepów przestrzega zakazu</a:t>
          </a:r>
        </a:p>
      </dsp:txBody>
      <dsp:txXfrm>
        <a:off x="744260" y="420658"/>
        <a:ext cx="9938785" cy="1109562"/>
      </dsp:txXfrm>
    </dsp:sp>
    <dsp:sp modelId="{9E7B84A9-41D8-462F-8B85-AC6E67992212}">
      <dsp:nvSpPr>
        <dsp:cNvPr id="0" name=""/>
        <dsp:cNvSpPr/>
      </dsp:nvSpPr>
      <dsp:spPr>
        <a:xfrm>
          <a:off x="67305" y="365789"/>
          <a:ext cx="1219299" cy="12192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6D2E72-8AF9-4724-A801-FCDD4F7692F5}">
      <dsp:nvSpPr>
        <dsp:cNvPr id="0" name=""/>
        <dsp:cNvSpPr/>
      </dsp:nvSpPr>
      <dsp:spPr>
        <a:xfrm>
          <a:off x="1098832" y="1924639"/>
          <a:ext cx="9584213" cy="975439"/>
        </a:xfrm>
        <a:prstGeom prst="rect">
          <a:avLst/>
        </a:prstGeom>
        <a:solidFill>
          <a:schemeClr val="tx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74255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b="1" kern="1200" dirty="0">
              <a:latin typeface="Calibri" panose="020F0502020204030204" pitchFamily="34" charset="0"/>
              <a:cs typeface="Calibri" panose="020F0502020204030204" pitchFamily="34" charset="0"/>
            </a:rPr>
            <a:t>7 na 10 sklepów nie weryfikuje wieku nabywcy </a:t>
          </a:r>
          <a:endParaRPr lang="pl-PL" sz="3200" kern="1200" dirty="0"/>
        </a:p>
      </dsp:txBody>
      <dsp:txXfrm>
        <a:off x="1098832" y="1924639"/>
        <a:ext cx="9584213" cy="975439"/>
      </dsp:txXfrm>
    </dsp:sp>
    <dsp:sp modelId="{FC3BABFD-A48F-4422-A0FC-9F46F01FF066}">
      <dsp:nvSpPr>
        <dsp:cNvPr id="0" name=""/>
        <dsp:cNvSpPr/>
      </dsp:nvSpPr>
      <dsp:spPr>
        <a:xfrm>
          <a:off x="421877" y="1828948"/>
          <a:ext cx="1219299" cy="12192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4B4D68-DDA0-4FAA-B0CC-6A1CD450C8CF}">
      <dsp:nvSpPr>
        <dsp:cNvPr id="0" name=""/>
        <dsp:cNvSpPr/>
      </dsp:nvSpPr>
      <dsp:spPr>
        <a:xfrm>
          <a:off x="676954" y="3414037"/>
          <a:ext cx="9938785" cy="975439"/>
        </a:xfrm>
        <a:prstGeom prst="rect">
          <a:avLst/>
        </a:prstGeom>
        <a:solidFill>
          <a:schemeClr val="tx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74255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b="1" kern="1200" dirty="0">
              <a:latin typeface="Calibri" panose="020F0502020204030204" pitchFamily="34" charset="0"/>
              <a:cs typeface="Calibri" panose="020F0502020204030204" pitchFamily="34" charset="0"/>
            </a:rPr>
            <a:t>w 33 sklepach sprzedawca pomimo braku dowodu (II etap badania) skłonny był dokonać transakcji </a:t>
          </a:r>
          <a:endParaRPr lang="pl-PL" sz="3200" kern="1200" dirty="0"/>
        </a:p>
      </dsp:txBody>
      <dsp:txXfrm>
        <a:off x="676954" y="3414037"/>
        <a:ext cx="9938785" cy="975439"/>
      </dsp:txXfrm>
    </dsp:sp>
    <dsp:sp modelId="{2A85EF8A-95F5-4D0C-AEB1-78C95CB68922}">
      <dsp:nvSpPr>
        <dsp:cNvPr id="0" name=""/>
        <dsp:cNvSpPr/>
      </dsp:nvSpPr>
      <dsp:spPr>
        <a:xfrm>
          <a:off x="67305" y="3292107"/>
          <a:ext cx="1219299" cy="12192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3753CC-D7FE-48E7-BFBF-CBAE6E271EC9}" type="datetimeFigureOut">
              <a:rPr lang="pl-PL" smtClean="0"/>
              <a:t>2023-02-17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7D8398-79DD-422C-A00B-BBFA7DDB5B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4388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A59E2E-45E1-4D98-83AC-0D5A77E3CC7E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2855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A59E2E-45E1-4D98-83AC-0D5A77E3CC7E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8138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A59E2E-45E1-4D98-83AC-0D5A77E3CC7E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9491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C97FDBB-241C-4335-9154-49CDBA1451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7C0463A-BA8D-49DC-A420-72FB63D6F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EDCA566-6651-4B63-B58C-46B0051EF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DB88C-A055-4A4E-B36A-372D49D9DC0F}" type="datetimeFigureOut">
              <a:rPr lang="pl-PL" smtClean="0"/>
              <a:t>2023-02-17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61C4774-DADC-4395-ACEA-9FB58B6C3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AA7B8F1-5A20-40C6-8836-E6F27BB65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7D48D-2130-4117-89A4-2AF1C3A207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8867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D5003B-D0EC-44F4-8673-A97280D82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E9E8140-4BCC-4E04-8C3B-55BB91CB8F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CC3E201-4009-448F-8FB0-E8C072B61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DB88C-A055-4A4E-B36A-372D49D9DC0F}" type="datetimeFigureOut">
              <a:rPr lang="pl-PL" smtClean="0"/>
              <a:t>2023-02-17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378632C-D0B5-4A6C-B2C2-E967EBE22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079A378-F19C-4D15-8CF6-25E0C767E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7D48D-2130-4117-89A4-2AF1C3A207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9583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AAFAFB78-55D1-4FF6-B49D-30E1D03DDC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89B9837-CA09-4D56-9CEB-EFF20FD7F9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564DF59-3222-4C6F-8A86-5B22A18D8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DB88C-A055-4A4E-B36A-372D49D9DC0F}" type="datetimeFigureOut">
              <a:rPr lang="pl-PL" smtClean="0"/>
              <a:t>2023-02-17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6F87EDD-A29D-4E8D-83DA-3D96F1D50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746E8F3-B478-4E6F-9DC7-FDCDA3C92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7D48D-2130-4117-89A4-2AF1C3A207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548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09600" y="721351"/>
            <a:ext cx="10972320" cy="2492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609600" y="3371561"/>
            <a:ext cx="10972320" cy="4431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9890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19F1B5-76F0-4637-B54A-DAE25B4F3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BD3DC8A-F1F1-4826-9B4C-9BEECC5542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84A8667-FDD5-413D-9DB2-C9E6FCCD5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DB88C-A055-4A4E-B36A-372D49D9DC0F}" type="datetimeFigureOut">
              <a:rPr lang="pl-PL" smtClean="0"/>
              <a:t>2023-02-17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62DA5AF-C182-442A-90BC-7969367D8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AE66D82-9390-4CCE-9377-D8FF4E05F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7D48D-2130-4117-89A4-2AF1C3A207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6034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2D25CF-036A-4E49-AD1A-95E97C1D0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224CCD9-0572-47A3-A30A-8222245C0A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D32C368-09E3-422E-A1CC-695A59A00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DB88C-A055-4A4E-B36A-372D49D9DC0F}" type="datetimeFigureOut">
              <a:rPr lang="pl-PL" smtClean="0"/>
              <a:t>2023-02-17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D6BFEF2-D8F4-4C5E-9B64-7ED3B66EB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DDB24D4-A779-4636-8C85-36883F6B2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7D48D-2130-4117-89A4-2AF1C3A207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1333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D8F800-8DAA-40B6-9AC2-09B012060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6036425-510B-453E-BE1E-006B6C2032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B1082B5-4402-442E-AC07-D02C22EDAD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6A6B5C8-4927-469D-8E5B-DA33EA1E5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DB88C-A055-4A4E-B36A-372D49D9DC0F}" type="datetimeFigureOut">
              <a:rPr lang="pl-PL" smtClean="0"/>
              <a:t>2023-02-17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41878E7-1301-4847-9273-50555244D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07375C8-1D04-48C0-B450-F0F663071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7D48D-2130-4117-89A4-2AF1C3A207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6282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8A740D-A664-48A9-8A27-BB4C420C9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C149EA4-25C5-4FF3-B291-39605B2015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CB04E17-7228-4E38-928C-197FA9D4C5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542A6228-98AD-4EA5-AA5D-364F653931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3D9229C-544D-4BAB-A546-36B3073DBC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27F006AD-85A6-4357-8D38-39FE600CD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DB88C-A055-4A4E-B36A-372D49D9DC0F}" type="datetimeFigureOut">
              <a:rPr lang="pl-PL" smtClean="0"/>
              <a:t>2023-02-17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9CFBBE62-BCAB-4D3D-A3F0-9062E8D0D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75773602-98C5-416C-A237-EE8F38FEE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7D48D-2130-4117-89A4-2AF1C3A207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5966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CEE90A-8F65-4281-9280-573C84A3C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295D21EE-8BB8-42DF-9907-ADEDBFF02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DB88C-A055-4A4E-B36A-372D49D9DC0F}" type="datetimeFigureOut">
              <a:rPr lang="pl-PL" smtClean="0"/>
              <a:t>2023-02-17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3109D5D-F3EC-4A9B-A6FF-D662DD16E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E4CAE28-45D9-426C-B3DF-D58354FD2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7D48D-2130-4117-89A4-2AF1C3A207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5404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2751796D-4444-434A-B279-BC2A3BD85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DB88C-A055-4A4E-B36A-372D49D9DC0F}" type="datetimeFigureOut">
              <a:rPr lang="pl-PL" smtClean="0"/>
              <a:t>2023-02-17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0D7492D1-249D-412E-B081-5E79700F9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FB0E232-5D9D-4DFA-AE97-8CAA73C56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7D48D-2130-4117-89A4-2AF1C3A207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9679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6B2C56-56EC-41CB-94EC-E75132232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7F04C74-5280-4627-8875-5F169EC33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2676646-7CEF-47B7-8711-A94831F79D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403C28C-88CD-4728-A667-E19CF73D0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DB88C-A055-4A4E-B36A-372D49D9DC0F}" type="datetimeFigureOut">
              <a:rPr lang="pl-PL" smtClean="0"/>
              <a:t>2023-02-17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4F1BF47-688C-4071-BB5F-2DC842890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E894F42-309D-47EF-80AF-2C5D88CB9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7D48D-2130-4117-89A4-2AF1C3A207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2798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F814A6-E2D7-4BD6-8499-7741FF5EF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14D7945F-19D3-4FA0-AD5F-D259E7830A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CCEB6E2-649B-45AF-AB62-CC30908A7D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BEDE793-D8F1-4B41-AC2B-CC79F543C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DB88C-A055-4A4E-B36A-372D49D9DC0F}" type="datetimeFigureOut">
              <a:rPr lang="pl-PL" smtClean="0"/>
              <a:t>2023-02-17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DC63FAB-461E-4D1E-BF1E-3BE8900F8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E72060C-401B-4C47-936C-F78F9BEDA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7D48D-2130-4117-89A4-2AF1C3A207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7655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43C52C6F-322F-42DE-84B6-1B818F0C5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C6BC2AC-C14D-4710-AFD8-AB77C42E95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D19052D-B36E-48A4-A9D6-88BA479AD3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DB88C-A055-4A4E-B36A-372D49D9DC0F}" type="datetimeFigureOut">
              <a:rPr lang="pl-PL" smtClean="0"/>
              <a:t>2023-02-17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765F1BD-13BB-4B96-8768-98A3644156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1E2E2BD-D524-479E-813B-749A797431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7D48D-2130-4117-89A4-2AF1C3A207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742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3.xml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11" Type="http://schemas.openxmlformats.org/officeDocument/2006/relationships/image" Target="../media/image8.svg"/><Relationship Id="rId5" Type="http://schemas.openxmlformats.org/officeDocument/2006/relationships/diagramData" Target="../diagrams/data3.xml"/><Relationship Id="rId15" Type="http://schemas.openxmlformats.org/officeDocument/2006/relationships/image" Target="../media/image12.svg"/><Relationship Id="rId10" Type="http://schemas.openxmlformats.org/officeDocument/2006/relationships/image" Target="../media/image7.png"/><Relationship Id="rId4" Type="http://schemas.openxmlformats.org/officeDocument/2006/relationships/image" Target="../media/image3.jpeg"/><Relationship Id="rId9" Type="http://schemas.microsoft.com/office/2007/relationships/diagramDrawing" Target="../diagrams/drawing3.xml"/><Relationship Id="rId1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kcpu.gov.pl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hyperlink" Target="https://www.geoportal.wroclaw.pl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B36366-C2D6-49BE-BE59-50CF1FC62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864436" cy="1880610"/>
          </a:xfrm>
        </p:spPr>
        <p:txBody>
          <a:bodyPr>
            <a:normAutofit fontScale="90000"/>
          </a:bodyPr>
          <a:lstStyle/>
          <a:p>
            <a:r>
              <a:rPr lang="pl-PL" b="1" dirty="0">
                <a:latin typeface="+mn-lt"/>
              </a:rPr>
              <a:t>Sprzedaż napojów alkoholowych osobom niepełnoletnim</a:t>
            </a:r>
          </a:p>
        </p:txBody>
      </p:sp>
      <p:sp>
        <p:nvSpPr>
          <p:cNvPr id="4" name="Podtytuł 3">
            <a:extLst>
              <a:ext uri="{FF2B5EF4-FFF2-40B4-BE49-F238E27FC236}">
                <a16:creationId xmlns:a16="http://schemas.microsoft.com/office/drawing/2014/main" id="{80251704-EAAE-4A5F-8C1A-EF468BFE8C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133599"/>
          </a:xfrm>
        </p:spPr>
        <p:txBody>
          <a:bodyPr>
            <a:normAutofit fontScale="77500" lnSpcReduction="20000"/>
          </a:bodyPr>
          <a:lstStyle/>
          <a:p>
            <a:r>
              <a:rPr lang="pl-PL" sz="2800" dirty="0"/>
              <a:t>Realizacja przez przedsiębiorców i sprzedawców </a:t>
            </a:r>
          </a:p>
          <a:p>
            <a:r>
              <a:rPr lang="pl-PL" sz="2800" dirty="0"/>
              <a:t>obowiązków wynikających z ustawy </a:t>
            </a:r>
          </a:p>
          <a:p>
            <a:r>
              <a:rPr lang="pl-PL" sz="2800" dirty="0"/>
              <a:t>o wychowaniu w trzeźwości i przeciwdziałaniu alkoholizmowi</a:t>
            </a:r>
          </a:p>
          <a:p>
            <a:endParaRPr lang="pl-PL" dirty="0"/>
          </a:p>
          <a:p>
            <a:r>
              <a:rPr lang="pl-PL" dirty="0"/>
              <a:t>Badanie ankietowe </a:t>
            </a:r>
          </a:p>
          <a:p>
            <a:r>
              <a:rPr lang="pl-PL" dirty="0"/>
              <a:t>Wrocław 2022</a:t>
            </a: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F37281C-9DD0-4BF2-A274-F894A10933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616" y="5244491"/>
            <a:ext cx="1273343" cy="1273343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A7C7F3EA-C69F-467E-AAB4-21B9F04CBA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73" y="6151565"/>
            <a:ext cx="2818680" cy="36626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1163783" y="455514"/>
            <a:ext cx="10214262" cy="9854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r>
              <a:rPr lang="pl-PL" sz="2800" b="1" spc="-1" dirty="0">
                <a:latin typeface="Arial"/>
              </a:rPr>
              <a:t>Wynik audytu przestrzegania zakazu sprzedaży alkoholu osobom niepełnoletnim (średnie wyniki w przebadanych punkach sprzedaży) </a:t>
            </a:r>
            <a:endParaRPr lang="pl-PL" sz="2800" dirty="0"/>
          </a:p>
          <a:p>
            <a:endParaRPr lang="pl-PL" sz="2800" dirty="0"/>
          </a:p>
          <a:p>
            <a:pPr>
              <a:lnSpc>
                <a:spcPct val="100000"/>
              </a:lnSpc>
            </a:pPr>
            <a:endParaRPr lang="pl-PL" sz="2800" spc="-1" dirty="0">
              <a:latin typeface="Arial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29979A75-F001-47D6-B101-39FEE1E33185}"/>
              </a:ext>
            </a:extLst>
          </p:cNvPr>
          <p:cNvSpPr txBox="1"/>
          <p:nvPr/>
        </p:nvSpPr>
        <p:spPr>
          <a:xfrm>
            <a:off x="8769927" y="4105460"/>
            <a:ext cx="21892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l-PL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Obraz 56">
            <a:extLst>
              <a:ext uri="{FF2B5EF4-FFF2-40B4-BE49-F238E27FC236}">
                <a16:creationId xmlns:a16="http://schemas.microsoft.com/office/drawing/2014/main" id="{651DA2DF-5E17-47A5-9021-7C01B5720BD3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9244206" y="6265717"/>
            <a:ext cx="2667478" cy="362935"/>
          </a:xfrm>
          <a:prstGeom prst="rect">
            <a:avLst/>
          </a:prstGeom>
          <a:ln>
            <a:noFill/>
          </a:ln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E0F11CAA-E67F-4A67-A9CC-573DB46A4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8958" y="6420182"/>
            <a:ext cx="1997330" cy="25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2A9A96E2-9392-46F3-BF8D-669569DBAD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7057034"/>
              </p:ext>
            </p:extLst>
          </p:nvPr>
        </p:nvGraphicFramePr>
        <p:xfrm>
          <a:off x="1163783" y="1751455"/>
          <a:ext cx="10683046" cy="4877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Grafika 3" descr="Magazyn">
            <a:extLst>
              <a:ext uri="{FF2B5EF4-FFF2-40B4-BE49-F238E27FC236}">
                <a16:creationId xmlns:a16="http://schemas.microsoft.com/office/drawing/2014/main" id="{5CB3566D-B271-4173-BAF9-41FCC277A85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361687" y="2249905"/>
            <a:ext cx="914400" cy="914400"/>
          </a:xfrm>
          <a:prstGeom prst="rect">
            <a:avLst/>
          </a:prstGeom>
        </p:spPr>
      </p:pic>
      <p:pic>
        <p:nvPicPr>
          <p:cNvPr id="6" name="Grafika 5" descr="Uczeń">
            <a:extLst>
              <a:ext uri="{FF2B5EF4-FFF2-40B4-BE49-F238E27FC236}">
                <a16:creationId xmlns:a16="http://schemas.microsoft.com/office/drawing/2014/main" id="{7AFFA3B3-EBF3-4D01-B933-4F6F2599CE6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718623" y="3732853"/>
            <a:ext cx="914400" cy="914400"/>
          </a:xfrm>
          <a:prstGeom prst="rect">
            <a:avLst/>
          </a:prstGeom>
        </p:spPr>
      </p:pic>
      <p:pic>
        <p:nvPicPr>
          <p:cNvPr id="11" name="Grafika 10" descr="Monety">
            <a:extLst>
              <a:ext uri="{FF2B5EF4-FFF2-40B4-BE49-F238E27FC236}">
                <a16:creationId xmlns:a16="http://schemas.microsoft.com/office/drawing/2014/main" id="{D8FD5E9A-A82D-483C-81DD-253BBB8B993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421888" y="523199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0296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94CABD9E-766A-4541-B097-0DA943D17F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862" y="3441032"/>
            <a:ext cx="7595937" cy="2880938"/>
          </a:xfrm>
          <a:prstGeom prst="rect">
            <a:avLst/>
          </a:prstGeom>
        </p:spPr>
      </p:pic>
      <p:sp>
        <p:nvSpPr>
          <p:cNvPr id="2" name="Symbol zastępczy zawartości 2">
            <a:extLst>
              <a:ext uri="{FF2B5EF4-FFF2-40B4-BE49-F238E27FC236}">
                <a16:creationId xmlns:a16="http://schemas.microsoft.com/office/drawing/2014/main" id="{AD0276EA-D91D-4BA5-B467-D94D18F51971}"/>
              </a:ext>
            </a:extLst>
          </p:cNvPr>
          <p:cNvSpPr txBox="1">
            <a:spLocks/>
          </p:cNvSpPr>
          <p:nvPr/>
        </p:nvSpPr>
        <p:spPr>
          <a:xfrm>
            <a:off x="838200" y="618362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600" b="1" dirty="0"/>
              <a:t>Opracowano na podstawie:</a:t>
            </a:r>
          </a:p>
          <a:p>
            <a:r>
              <a:rPr lang="pl-PL" sz="1600" spc="-1" dirty="0">
                <a:solidFill>
                  <a:srgbClr val="000000"/>
                </a:solidFill>
              </a:rPr>
              <a:t>Raport pn. „ </a:t>
            </a:r>
            <a:r>
              <a:rPr lang="pl-PL" sz="1600" dirty="0">
                <a:cs typeface="Calibri" panose="020F0502020204030204" pitchFamily="34" charset="0"/>
              </a:rPr>
              <a:t>Diagnoza</a:t>
            </a:r>
            <a:r>
              <a:rPr lang="pl-PL" sz="1600" spc="-1" dirty="0">
                <a:solidFill>
                  <a:srgbClr val="000000"/>
                </a:solidFill>
              </a:rPr>
              <a:t> lokalnych problemów społecznych związanych ze sprzedażą i konsumpcją alkoholu na terenie Wrocławia”. Grupa VSC. Wrocław 2022 r. </a:t>
            </a:r>
          </a:p>
          <a:p>
            <a:r>
              <a:rPr lang="pl-PL" sz="1600" spc="-1" dirty="0">
                <a:solidFill>
                  <a:srgbClr val="000000"/>
                </a:solidFill>
              </a:rPr>
              <a:t>Raport pn. „Używanie alkoholu i narkotyków przez młodzież szkolną. Europejski Program badań ankietowych w szkołach ESPAD”. Pracownia badań i inicjatyw społecznych Sp. z o.o. Warszawa 2019 r. </a:t>
            </a:r>
          </a:p>
          <a:p>
            <a:r>
              <a:rPr lang="pl-PL" sz="1600" spc="-1" dirty="0">
                <a:solidFill>
                  <a:srgbClr val="000000"/>
                </a:solidFill>
              </a:rPr>
              <a:t>Raport pn. „Zdrowie uczniów w 2018 roku na tle nowego modelu badań HBSC”. Instytut Matki i Dziecka. Warszawa 2018 r. </a:t>
            </a:r>
          </a:p>
          <a:p>
            <a:r>
              <a:rPr lang="pl-PL" sz="1600" spc="-1" dirty="0">
                <a:solidFill>
                  <a:srgbClr val="000000"/>
                </a:solidFill>
              </a:rPr>
              <a:t>Raport pn. „Młodzież 2021”. Fundacja Centrum Badania Opinii Społecznej na zlecenie Krajowego Centrum Przeciwdziałania Uzależnieniom. Warszawa 2021 r. </a:t>
            </a:r>
          </a:p>
          <a:p>
            <a:r>
              <a:rPr lang="pl-PL" sz="1600" spc="-1" dirty="0">
                <a:solidFill>
                  <a:srgbClr val="000000"/>
                </a:solidFill>
              </a:rPr>
              <a:t>Gminny program profilaktyki i rozwiązywania problemów alkoholowych oraz przeciwdziałania narkomanii dla miasta Wrocławia na lata 2022-2025.</a:t>
            </a:r>
          </a:p>
          <a:p>
            <a:r>
              <a:rPr lang="pl-PL" sz="1600" spc="-1" dirty="0">
                <a:solidFill>
                  <a:srgbClr val="000000"/>
                </a:solidFill>
                <a:hlinkClick r:id="rId3"/>
              </a:rPr>
              <a:t>https://kcpu.gov.pl/</a:t>
            </a:r>
            <a:r>
              <a:rPr lang="pl-PL" sz="1600" spc="-1" dirty="0">
                <a:solidFill>
                  <a:srgbClr val="000000"/>
                </a:solidFill>
              </a:rPr>
              <a:t> </a:t>
            </a:r>
          </a:p>
          <a:p>
            <a:r>
              <a:rPr lang="pl-PL" sz="1600" spc="-1" dirty="0">
                <a:solidFill>
                  <a:srgbClr val="000000"/>
                </a:solidFill>
                <a:hlinkClick r:id="rId4"/>
              </a:rPr>
              <a:t>https://www.geoportal.wroclaw.pl</a:t>
            </a:r>
            <a:r>
              <a:rPr lang="pl-PL" sz="1600" spc="-1" dirty="0">
                <a:solidFill>
                  <a:srgbClr val="000000"/>
                </a:solidFill>
              </a:rPr>
              <a:t> </a:t>
            </a:r>
            <a:endParaRPr lang="pl-PL" sz="1200" spc="-1" dirty="0">
              <a:solidFill>
                <a:srgbClr val="0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l-PL" spc="-1" dirty="0">
              <a:solidFill>
                <a:srgbClr val="0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l-PL" dirty="0"/>
          </a:p>
          <a:p>
            <a:pPr marL="0" indent="0">
              <a:buFont typeface="Arial" panose="020B0604020202020204" pitchFamily="34" charset="0"/>
              <a:buNone/>
            </a:pPr>
            <a:endParaRPr lang="pl-PL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0F9F97-DE6D-42DE-80BB-68B4989C0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8958" y="6420182"/>
            <a:ext cx="1997330" cy="25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1145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F8E6900-F7A9-45BA-8F82-CBE80218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5257800" cy="1325563"/>
          </a:xfrm>
        </p:spPr>
        <p:txBody>
          <a:bodyPr>
            <a:normAutofit fontScale="90000"/>
          </a:bodyPr>
          <a:lstStyle/>
          <a:p>
            <a:pPr algn="r"/>
            <a:r>
              <a:rPr lang="pl-PL" b="1" dirty="0">
                <a:latin typeface="+mn-lt"/>
              </a:rPr>
              <a:t>Wyniki badań</a:t>
            </a:r>
            <a:br>
              <a:rPr lang="pl-PL" b="1" dirty="0">
                <a:latin typeface="+mn-lt"/>
              </a:rPr>
            </a:br>
            <a:r>
              <a:rPr lang="pl-PL" b="1" dirty="0">
                <a:latin typeface="+mn-lt"/>
              </a:rPr>
              <a:t>ESPAD, HBSC, WHO</a:t>
            </a:r>
            <a:br>
              <a:rPr lang="pl-PL" sz="1600" b="1" dirty="0"/>
            </a:br>
            <a:endParaRPr lang="pl-PL" sz="13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4A0BD8B-6E19-42C6-ADBA-C9A1E2A8B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8353"/>
            <a:ext cx="5043055" cy="4548602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FF0000"/>
              </a:buClr>
              <a:buFont typeface="Calibri" panose="020F0502020204030204" pitchFamily="34" charset="0"/>
              <a:buChar char="!"/>
            </a:pPr>
            <a:r>
              <a:rPr lang="pl-PL" sz="2600" dirty="0"/>
              <a:t>alkohol jest najbardziej rozpowszechnioną substancją psychoaktywną wśród młodzieży</a:t>
            </a:r>
          </a:p>
          <a:p>
            <a:pPr>
              <a:buClr>
                <a:srgbClr val="FF0000"/>
              </a:buClr>
              <a:buFont typeface="Calibri" panose="020F0502020204030204" pitchFamily="34" charset="0"/>
              <a:buChar char="!"/>
            </a:pPr>
            <a:endParaRPr lang="pl-PL" sz="2600" dirty="0"/>
          </a:p>
          <a:p>
            <a:pPr>
              <a:buClr>
                <a:srgbClr val="FF0000"/>
              </a:buClr>
              <a:buFont typeface="Calibri" panose="020F0502020204030204" pitchFamily="34" charset="0"/>
              <a:buChar char="!"/>
            </a:pPr>
            <a:r>
              <a:rPr lang="pl-PL" dirty="0"/>
              <a:t>większość nastolatków, jest zdania, że nabycie alkoholu jest bardzo łatwe lub dość łatwe</a:t>
            </a:r>
          </a:p>
          <a:p>
            <a:pPr>
              <a:buClr>
                <a:srgbClr val="FF0000"/>
              </a:buClr>
              <a:buFont typeface="Calibri" panose="020F0502020204030204" pitchFamily="34" charset="0"/>
              <a:buChar char="!"/>
            </a:pPr>
            <a:endParaRPr lang="pl-PL" dirty="0"/>
          </a:p>
          <a:p>
            <a:pPr>
              <a:buClr>
                <a:srgbClr val="FF0000"/>
              </a:buClr>
              <a:buFont typeface="Calibri" panose="020F0502020204030204" pitchFamily="34" charset="0"/>
              <a:buChar char="!"/>
            </a:pPr>
            <a:r>
              <a:rPr lang="pl-PL" dirty="0"/>
              <a:t>ważnym czynnikiem chroniącym młodzież przed piciem jest brak przyzwolenia na picie napojów alkoholowych przez osoby niepełnoletnie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pl-PL" dirty="0"/>
              <a:t> </a:t>
            </a:r>
          </a:p>
          <a:p>
            <a:pPr>
              <a:buClr>
                <a:srgbClr val="FF0000"/>
              </a:buClr>
              <a:buFont typeface="Calibri" panose="020F0502020204030204" pitchFamily="34" charset="0"/>
              <a:buChar char="!"/>
            </a:pPr>
            <a:endParaRPr lang="pl-PL" sz="2600" dirty="0"/>
          </a:p>
          <a:p>
            <a:pPr>
              <a:buFont typeface="Wingdings" panose="05000000000000000000" pitchFamily="2" charset="2"/>
              <a:buChar char="ü"/>
            </a:pPr>
            <a:endParaRPr lang="pl-PL" sz="2600" dirty="0"/>
          </a:p>
          <a:p>
            <a:endParaRPr lang="pl-PL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D58660F-EA2F-4676-86F8-4799F754F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440" y="6460259"/>
            <a:ext cx="1997330" cy="25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378C371-C046-4A9C-83A6-50E6A1C69F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8822612"/>
              </p:ext>
            </p:extLst>
          </p:nvPr>
        </p:nvGraphicFramePr>
        <p:xfrm>
          <a:off x="6583219" y="1958802"/>
          <a:ext cx="5257800" cy="3683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50216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0C329F-32D1-4AD7-B0E7-534C3A4C5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l-PL" b="1" dirty="0">
                <a:latin typeface="+mn-lt"/>
              </a:rPr>
              <a:t>Wyniki badań</a:t>
            </a:r>
            <a:br>
              <a:rPr lang="pl-PL" b="1" dirty="0">
                <a:latin typeface="+mn-lt"/>
              </a:rPr>
            </a:br>
            <a:r>
              <a:rPr lang="pl-PL" b="1" dirty="0">
                <a:latin typeface="+mn-lt"/>
              </a:rPr>
              <a:t>ESPAD, HBSC, WHO</a:t>
            </a:r>
            <a:endParaRPr lang="pl-PL" dirty="0">
              <a:latin typeface="+mn-lt"/>
            </a:endParaRP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870A3C65-6AAC-4802-B378-8044E450D1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2808289"/>
              </p:ext>
            </p:extLst>
          </p:nvPr>
        </p:nvGraphicFramePr>
        <p:xfrm>
          <a:off x="1101435" y="1974273"/>
          <a:ext cx="10141530" cy="4125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>
            <a:extLst>
              <a:ext uri="{FF2B5EF4-FFF2-40B4-BE49-F238E27FC236}">
                <a16:creationId xmlns:a16="http://schemas.microsoft.com/office/drawing/2014/main" id="{DF10CB46-CE81-4A39-8877-1F8643FB2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5440" y="6460259"/>
            <a:ext cx="1997330" cy="25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87958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E56E90-C0CF-4E6F-BA9A-65B08CE67A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05494" y="1122363"/>
            <a:ext cx="4462506" cy="2306637"/>
          </a:xfrm>
        </p:spPr>
        <p:txBody>
          <a:bodyPr/>
          <a:lstStyle/>
          <a:p>
            <a:r>
              <a:rPr lang="pl-PL" dirty="0"/>
              <a:t>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C97E868-6852-446A-9D29-1930CC5DE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86508" y="421357"/>
            <a:ext cx="6205492" cy="3329761"/>
          </a:xfrm>
        </p:spPr>
        <p:txBody>
          <a:bodyPr>
            <a:noAutofit/>
          </a:bodyPr>
          <a:lstStyle/>
          <a:p>
            <a:r>
              <a:rPr lang="pl-PL" sz="3600" dirty="0"/>
              <a:t>Sprzedawca napojów alkoholowych </a:t>
            </a:r>
          </a:p>
          <a:p>
            <a:r>
              <a:rPr lang="pl-PL" sz="3600" b="1" dirty="0">
                <a:solidFill>
                  <a:srgbClr val="FF0000"/>
                </a:solidFill>
              </a:rPr>
              <a:t>może żądać </a:t>
            </a:r>
          </a:p>
          <a:p>
            <a:r>
              <a:rPr lang="pl-PL" sz="3600" b="1" dirty="0">
                <a:solidFill>
                  <a:srgbClr val="FF0000"/>
                </a:solidFill>
              </a:rPr>
              <a:t>okazania dokumentu </a:t>
            </a:r>
            <a:r>
              <a:rPr lang="pl-PL" sz="3600" dirty="0"/>
              <a:t>stwierdzającego wiek nabywcy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D5DE52F-8D92-4C1E-8856-AA6D643B50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64" y="373229"/>
            <a:ext cx="4938944" cy="61772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193DE178-9127-492B-8AED-1DB5EF3521AB}"/>
              </a:ext>
            </a:extLst>
          </p:cNvPr>
          <p:cNvSpPr/>
          <p:nvPr/>
        </p:nvSpPr>
        <p:spPr>
          <a:xfrm>
            <a:off x="6843136" y="3928827"/>
            <a:ext cx="51268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dirty="0"/>
              <a:t>Jeżeli sprzedający z tego uprawnienia nie korzysta, to godzi się na ponoszenie konsekwencji naruszenia zakazu - a jeśli jest pracownikiem, to godzi się także na ponoszenie konsekwencji przez jego pracodawcę</a:t>
            </a:r>
          </a:p>
        </p:txBody>
      </p:sp>
    </p:spTree>
    <p:extLst>
      <p:ext uri="{BB962C8B-B14F-4D97-AF65-F5344CB8AC3E}">
        <p14:creationId xmlns:p14="http://schemas.microsoft.com/office/powerpoint/2010/main" val="3844199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E11182-D57E-4427-A41B-56A6C1931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3201"/>
            <a:ext cx="10515600" cy="1022145"/>
          </a:xfrm>
        </p:spPr>
        <p:txBody>
          <a:bodyPr>
            <a:normAutofit/>
          </a:bodyPr>
          <a:lstStyle/>
          <a:p>
            <a:pPr algn="r"/>
            <a:r>
              <a:rPr lang="pl-PL" sz="4900" b="1" dirty="0">
                <a:latin typeface="+mn-lt"/>
              </a:rPr>
              <a:t>O badaniu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7576877-3CAF-4781-941B-353A81F87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05347"/>
            <a:ext cx="10924309" cy="528423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spc="-1" dirty="0">
                <a:solidFill>
                  <a:srgbClr val="000000"/>
                </a:solidFill>
              </a:rPr>
              <a:t>Na zlecenie Gminy Wrocław w roku 2022 badanie przeprowadziła</a:t>
            </a:r>
          </a:p>
          <a:p>
            <a:pPr marL="0" indent="0">
              <a:buNone/>
            </a:pPr>
            <a:r>
              <a:rPr lang="pl-PL" sz="3600" b="1" spc="-1" dirty="0">
                <a:solidFill>
                  <a:srgbClr val="000000"/>
                </a:solidFill>
              </a:rPr>
              <a:t>Grupa VSC, departament badań </a:t>
            </a:r>
            <a:r>
              <a:rPr lang="pl-PL" sz="3600" b="1" spc="-1" dirty="0" err="1">
                <a:solidFill>
                  <a:srgbClr val="000000"/>
                </a:solidFill>
              </a:rPr>
              <a:t>SecretClient</a:t>
            </a:r>
            <a:r>
              <a:rPr lang="pl-PL" sz="3600" b="1" spc="-1" dirty="0">
                <a:solidFill>
                  <a:srgbClr val="000000"/>
                </a:solidFill>
              </a:rPr>
              <a:t>®</a:t>
            </a:r>
            <a:r>
              <a:rPr lang="pl-PL" b="1" spc="-1" dirty="0">
                <a:solidFill>
                  <a:srgbClr val="000000"/>
                </a:solidFill>
              </a:rPr>
              <a:t> </a:t>
            </a:r>
            <a:r>
              <a:rPr lang="pl-PL" spc="-1" dirty="0">
                <a:solidFill>
                  <a:srgbClr val="000000"/>
                </a:solidFill>
              </a:rPr>
              <a:t> </a:t>
            </a:r>
          </a:p>
          <a:p>
            <a:pPr marL="0" indent="0">
              <a:buNone/>
            </a:pPr>
            <a:r>
              <a:rPr lang="pl-PL" spc="-1" dirty="0">
                <a:solidFill>
                  <a:srgbClr val="000000"/>
                </a:solidFill>
              </a:rPr>
              <a:t>specjalizująca się w marketingu relacji i wspierająca największe polskie i zagraniczne marki m.in. w monitorowaniu obsługi w punktach sprzedaży</a:t>
            </a: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r>
              <a:rPr lang="pl-PL" sz="3100" b="1" dirty="0"/>
              <a:t>Profil audytora:</a:t>
            </a:r>
            <a:endParaRPr lang="pl-PL" sz="3100" dirty="0"/>
          </a:p>
          <a:p>
            <a:pPr marL="0" indent="0">
              <a:buNone/>
            </a:pPr>
            <a:r>
              <a:rPr lang="pl-PL" sz="2200" dirty="0"/>
              <a:t>Kobiety i mężczyźni w przedziale wiekowym 18- 23 lata. Podczas audytu zobowiązani byli do zachowania naturalnego wyglądu, nieformalnego stroju i braku makijażu</a:t>
            </a:r>
          </a:p>
          <a:p>
            <a:pPr marL="0" indent="0">
              <a:buNone/>
            </a:pPr>
            <a:r>
              <a:rPr lang="pl-PL" sz="3100" b="1" dirty="0"/>
              <a:t>Etapy:</a:t>
            </a:r>
          </a:p>
          <a:p>
            <a:pPr marL="0" indent="0">
              <a:buNone/>
            </a:pPr>
            <a:r>
              <a:rPr lang="pl-PL" sz="2200" dirty="0"/>
              <a:t>W pierwszym etapie badania audytor podejmował próbę zakupu alkoholu. W drugim - jeśli sprzedawca zapytał o dokument - audytor informował, że nie ma przy sobie dokumentu poświadczającego pełnoletność 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EA68D58-6EF6-45EE-8790-C896190C8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958" y="6420182"/>
            <a:ext cx="1997330" cy="25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Obraz 56">
            <a:extLst>
              <a:ext uri="{FF2B5EF4-FFF2-40B4-BE49-F238E27FC236}">
                <a16:creationId xmlns:a16="http://schemas.microsoft.com/office/drawing/2014/main" id="{895E7047-EF21-4947-9AEA-B3EFDFF812A8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4007421" y="3051304"/>
            <a:ext cx="3919320" cy="55953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5827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id="{6F2B6DC7-C135-4AB6-B7A5-08EB66C9A8A1}"/>
              </a:ext>
            </a:extLst>
          </p:cNvPr>
          <p:cNvSpPr txBox="1">
            <a:spLocks/>
          </p:cNvSpPr>
          <p:nvPr/>
        </p:nvSpPr>
        <p:spPr>
          <a:xfrm>
            <a:off x="474223" y="4893897"/>
            <a:ext cx="4058866" cy="154581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>
                <a:latin typeface="+mn-lt"/>
              </a:rPr>
              <a:t>SKLEPY Z ALKOHOLEM</a:t>
            </a:r>
            <a:br>
              <a:rPr lang="pl-PL" dirty="0">
                <a:latin typeface="+mn-lt"/>
              </a:rPr>
            </a:br>
            <a:r>
              <a:rPr lang="pl-PL" sz="1600" b="1" dirty="0">
                <a:latin typeface="+mn-lt"/>
              </a:rPr>
              <a:t>SIP WROCŁAW</a:t>
            </a:r>
            <a:br>
              <a:rPr lang="pl-PL" sz="1600" b="1" dirty="0"/>
            </a:br>
            <a:endParaRPr lang="pl-PL" sz="1600" b="1" dirty="0"/>
          </a:p>
        </p:txBody>
      </p:sp>
    </p:spTree>
    <p:extLst>
      <p:ext uri="{BB962C8B-B14F-4D97-AF65-F5344CB8AC3E}">
        <p14:creationId xmlns:p14="http://schemas.microsoft.com/office/powerpoint/2010/main" val="2273047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9955B97C-6D10-8677-08B0-9531C1E21B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139694"/>
              </p:ext>
            </p:extLst>
          </p:nvPr>
        </p:nvGraphicFramePr>
        <p:xfrm>
          <a:off x="415646" y="207819"/>
          <a:ext cx="3656794" cy="5912434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424980">
                  <a:extLst>
                    <a:ext uri="{9D8B030D-6E8A-4147-A177-3AD203B41FA5}">
                      <a16:colId xmlns:a16="http://schemas.microsoft.com/office/drawing/2014/main" val="2338161015"/>
                    </a:ext>
                  </a:extLst>
                </a:gridCol>
                <a:gridCol w="507306">
                  <a:extLst>
                    <a:ext uri="{9D8B030D-6E8A-4147-A177-3AD203B41FA5}">
                      <a16:colId xmlns:a16="http://schemas.microsoft.com/office/drawing/2014/main" val="985385409"/>
                    </a:ext>
                  </a:extLst>
                </a:gridCol>
                <a:gridCol w="724508">
                  <a:extLst>
                    <a:ext uri="{9D8B030D-6E8A-4147-A177-3AD203B41FA5}">
                      <a16:colId xmlns:a16="http://schemas.microsoft.com/office/drawing/2014/main" val="500659876"/>
                    </a:ext>
                  </a:extLst>
                </a:gridCol>
              </a:tblGrid>
              <a:tr h="752018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Audytowane osiedla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>
                          <a:effectLst/>
                        </a:rPr>
                        <a:t>Liczba sklepów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% udział w badaniach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3031430"/>
                  </a:ext>
                </a:extLst>
              </a:tr>
              <a:tr h="244374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Nadodrze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54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9,6%</a:t>
                      </a:r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6357003"/>
                  </a:ext>
                </a:extLst>
              </a:tr>
              <a:tr h="244374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u="none" strike="noStrike" dirty="0">
                          <a:effectLst/>
                        </a:rPr>
                        <a:t>Stare Miasto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52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>
                          <a:effectLst/>
                        </a:rPr>
                        <a:t>9,2%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051563"/>
                  </a:ext>
                </a:extLst>
              </a:tr>
              <a:tr h="244374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u="none" strike="noStrike" dirty="0" err="1">
                          <a:effectLst/>
                        </a:rPr>
                        <a:t>Ołbin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>
                          <a:effectLst/>
                        </a:rPr>
                        <a:t>51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>
                          <a:effectLst/>
                        </a:rPr>
                        <a:t>9,1%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823764"/>
                  </a:ext>
                </a:extLst>
              </a:tr>
              <a:tr h="244374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u="none" strike="noStrike" dirty="0">
                          <a:effectLst/>
                        </a:rPr>
                        <a:t>Przedmieście Oławskie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>
                          <a:effectLst/>
                        </a:rPr>
                        <a:t>51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>
                          <a:effectLst/>
                        </a:rPr>
                        <a:t>9,1%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193249"/>
                  </a:ext>
                </a:extLst>
              </a:tr>
              <a:tr h="244374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u="none" strike="noStrike" dirty="0">
                          <a:effectLst/>
                        </a:rPr>
                        <a:t>Przedmieście Świdnickie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>
                          <a:effectLst/>
                        </a:rPr>
                        <a:t>42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>
                          <a:effectLst/>
                        </a:rPr>
                        <a:t>7,5%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467156"/>
                  </a:ext>
                </a:extLst>
              </a:tr>
              <a:tr h="244374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u="none" strike="noStrike" dirty="0">
                          <a:effectLst/>
                        </a:rPr>
                        <a:t>Powstańców Śląskich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>
                          <a:effectLst/>
                        </a:rPr>
                        <a:t>39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>
                          <a:effectLst/>
                        </a:rPr>
                        <a:t>6,9%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761864"/>
                  </a:ext>
                </a:extLst>
              </a:tr>
              <a:tr h="244374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u="none" strike="noStrike" dirty="0" err="1">
                          <a:effectLst/>
                        </a:rPr>
                        <a:t>Szczepin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36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>
                          <a:effectLst/>
                        </a:rPr>
                        <a:t>6,4%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656411"/>
                  </a:ext>
                </a:extLst>
              </a:tr>
              <a:tr h="244374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u="none" strike="noStrike" dirty="0">
                          <a:effectLst/>
                        </a:rPr>
                        <a:t>Huby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35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>
                          <a:effectLst/>
                        </a:rPr>
                        <a:t>6,2%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57173"/>
                  </a:ext>
                </a:extLst>
              </a:tr>
              <a:tr h="244374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u="none" strike="noStrike">
                          <a:effectLst/>
                        </a:rPr>
                        <a:t>Plac Grunwaldzki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32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>
                          <a:effectLst/>
                        </a:rPr>
                        <a:t>5,7%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99172"/>
                  </a:ext>
                </a:extLst>
              </a:tr>
              <a:tr h="244374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u="none" strike="noStrike" dirty="0" err="1">
                          <a:effectLst/>
                        </a:rPr>
                        <a:t>Grabiszyn</a:t>
                      </a:r>
                      <a:r>
                        <a:rPr lang="pl-PL" sz="1200" b="1" u="none" strike="noStrike" dirty="0">
                          <a:effectLst/>
                        </a:rPr>
                        <a:t>-Grabiszynek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28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>
                          <a:effectLst/>
                        </a:rPr>
                        <a:t>5,0%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424537"/>
                  </a:ext>
                </a:extLst>
              </a:tr>
              <a:tr h="244374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Gajowice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pl-PL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4,6%</a:t>
                      </a:r>
                      <a:endParaRPr lang="pl-PL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493735"/>
                  </a:ext>
                </a:extLst>
              </a:tr>
              <a:tr h="380842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u="none" strike="noStrike" dirty="0">
                          <a:effectLst/>
                        </a:rPr>
                        <a:t>Biskupin-Sępolno-Dąbie-</a:t>
                      </a:r>
                      <a:r>
                        <a:rPr lang="pl-PL" sz="1200" b="1" u="none" strike="noStrike" dirty="0" err="1">
                          <a:effectLst/>
                        </a:rPr>
                        <a:t>Bartoszowice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25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>
                          <a:effectLst/>
                        </a:rPr>
                        <a:t>4,4%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350801"/>
                  </a:ext>
                </a:extLst>
              </a:tr>
              <a:tr h="244374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u="none" strike="noStrike" dirty="0">
                          <a:effectLst/>
                        </a:rPr>
                        <a:t>Borek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25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>
                          <a:effectLst/>
                        </a:rPr>
                        <a:t>4,4%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696087"/>
                  </a:ext>
                </a:extLst>
              </a:tr>
              <a:tr h="244374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u="none" strike="noStrike">
                          <a:effectLst/>
                        </a:rPr>
                        <a:t>Gaj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25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>
                          <a:effectLst/>
                        </a:rPr>
                        <a:t>4,4%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948461"/>
                  </a:ext>
                </a:extLst>
              </a:tr>
              <a:tr h="244374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u="none" strike="noStrike" dirty="0" err="1">
                          <a:effectLst/>
                        </a:rPr>
                        <a:t>Tarnogaj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18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>
                          <a:effectLst/>
                        </a:rPr>
                        <a:t>3,2%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393142"/>
                  </a:ext>
                </a:extLst>
              </a:tr>
              <a:tr h="244374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u="none" strike="noStrike" dirty="0">
                          <a:effectLst/>
                        </a:rPr>
                        <a:t>Kleczków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u="none" strike="noStrike" dirty="0">
                          <a:effectLst/>
                        </a:rPr>
                        <a:t>17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>
                          <a:effectLst/>
                        </a:rPr>
                        <a:t>3,0%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5118600"/>
                  </a:ext>
                </a:extLst>
              </a:tr>
              <a:tr h="380842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u="none" strike="noStrike" dirty="0">
                          <a:effectLst/>
                        </a:rPr>
                        <a:t>Pilczyce - </a:t>
                      </a:r>
                      <a:r>
                        <a:rPr lang="pl-PL" sz="1200" b="0" u="none" strike="noStrike" dirty="0" err="1">
                          <a:effectLst/>
                        </a:rPr>
                        <a:t>Kozanów</a:t>
                      </a:r>
                      <a:r>
                        <a:rPr lang="pl-PL" sz="1200" b="0" u="none" strike="noStrike" dirty="0">
                          <a:effectLst/>
                        </a:rPr>
                        <a:t> - Popowice </a:t>
                      </a:r>
                      <a:r>
                        <a:rPr lang="pl-PL" sz="1200" b="0" u="none" strike="noStrike" dirty="0" err="1">
                          <a:effectLst/>
                        </a:rPr>
                        <a:t>Płn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u="none" strike="noStrike" dirty="0">
                          <a:effectLst/>
                        </a:rPr>
                        <a:t>3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>
                          <a:effectLst/>
                        </a:rPr>
                        <a:t>0,5%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8274898"/>
                  </a:ext>
                </a:extLst>
              </a:tr>
              <a:tr h="244374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u="none" strike="noStrike">
                          <a:effectLst/>
                        </a:rPr>
                        <a:t>Zacisze-Zalesie-Szczytniki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u="none" strike="noStrike" dirty="0">
                          <a:effectLst/>
                        </a:rPr>
                        <a:t>2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>
                          <a:effectLst/>
                        </a:rPr>
                        <a:t>0,4%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012528"/>
                  </a:ext>
                </a:extLst>
              </a:tr>
              <a:tr h="244374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u="none" strike="noStrike">
                          <a:effectLst/>
                        </a:rPr>
                        <a:t>Pracze Odrzańskie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u="none" strike="noStrike" dirty="0">
                          <a:effectLst/>
                        </a:rPr>
                        <a:t>1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>
                          <a:effectLst/>
                        </a:rPr>
                        <a:t>0,2%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318435"/>
                  </a:ext>
                </a:extLst>
              </a:tr>
              <a:tr h="244374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u="none" strike="noStrike">
                          <a:effectLst/>
                        </a:rPr>
                        <a:t>Psie Pole - Zawidawie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u="none" strike="noStrike" dirty="0">
                          <a:effectLst/>
                        </a:rPr>
                        <a:t>1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 dirty="0">
                          <a:effectLst/>
                        </a:rPr>
                        <a:t>0,2%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712137"/>
                  </a:ext>
                </a:extLst>
              </a:tr>
            </a:tbl>
          </a:graphicData>
        </a:graphic>
      </p:graphicFrame>
      <p:sp>
        <p:nvSpPr>
          <p:cNvPr id="3" name="CustomShape 1">
            <a:extLst>
              <a:ext uri="{FF2B5EF4-FFF2-40B4-BE49-F238E27FC236}">
                <a16:creationId xmlns:a16="http://schemas.microsoft.com/office/drawing/2014/main" id="{72FF9C9A-510C-6FA2-6E8E-3CC0D2A00DF1}"/>
              </a:ext>
            </a:extLst>
          </p:cNvPr>
          <p:cNvSpPr/>
          <p:nvPr/>
        </p:nvSpPr>
        <p:spPr>
          <a:xfrm>
            <a:off x="4220760" y="438480"/>
            <a:ext cx="6051240" cy="490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r>
              <a:rPr lang="pl-PL" sz="2800" b="1" dirty="0"/>
              <a:t>Sposób wyboru audytowanych sklepów</a:t>
            </a:r>
            <a:endParaRPr lang="pl-PL" sz="2800" spc="-1" dirty="0">
              <a:latin typeface="Arial"/>
            </a:endParaRPr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5C590172-B937-9849-C28B-C1DD29E068FC}"/>
              </a:ext>
            </a:extLst>
          </p:cNvPr>
          <p:cNvCxnSpPr/>
          <p:nvPr/>
        </p:nvCxnSpPr>
        <p:spPr>
          <a:xfrm>
            <a:off x="4072440" y="4939754"/>
            <a:ext cx="0" cy="996445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Łącznik prosty ze strzałką 8">
            <a:extLst>
              <a:ext uri="{FF2B5EF4-FFF2-40B4-BE49-F238E27FC236}">
                <a16:creationId xmlns:a16="http://schemas.microsoft.com/office/drawing/2014/main" id="{88F9F714-AFA0-7181-AD9F-1ECBDD4432E1}"/>
              </a:ext>
            </a:extLst>
          </p:cNvPr>
          <p:cNvCxnSpPr/>
          <p:nvPr/>
        </p:nvCxnSpPr>
        <p:spPr>
          <a:xfrm>
            <a:off x="4072440" y="5778114"/>
            <a:ext cx="3539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0A7278A0-2DC0-33C2-A037-09153C5642F9}"/>
              </a:ext>
            </a:extLst>
          </p:cNvPr>
          <p:cNvSpPr txBox="1"/>
          <p:nvPr/>
        </p:nvSpPr>
        <p:spPr>
          <a:xfrm>
            <a:off x="4466629" y="5211086"/>
            <a:ext cx="1652203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W porównawczych analizach te audyty obejmowały 1,2% zrealizowanych badań i były traktowane jako „inne”;.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E7EF8FDA-47F1-40A1-BAAE-4F99C90F2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958" y="6420182"/>
            <a:ext cx="1997330" cy="25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Obraz 56">
            <a:extLst>
              <a:ext uri="{FF2B5EF4-FFF2-40B4-BE49-F238E27FC236}">
                <a16:creationId xmlns:a16="http://schemas.microsoft.com/office/drawing/2014/main" id="{8F06FC01-0533-402C-AD2F-C277703DC873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9185564" y="6033978"/>
            <a:ext cx="2667478" cy="385542"/>
          </a:xfrm>
          <a:prstGeom prst="rect">
            <a:avLst/>
          </a:prstGeom>
          <a:ln>
            <a:noFill/>
          </a:ln>
        </p:spPr>
      </p:pic>
      <p:sp>
        <p:nvSpPr>
          <p:cNvPr id="12" name="Symbol zastępczy zawartości 2">
            <a:extLst>
              <a:ext uri="{FF2B5EF4-FFF2-40B4-BE49-F238E27FC236}">
                <a16:creationId xmlns:a16="http://schemas.microsoft.com/office/drawing/2014/main" id="{55064F93-32A2-47A2-AB6C-344A55E2DF64}"/>
              </a:ext>
            </a:extLst>
          </p:cNvPr>
          <p:cNvSpPr txBox="1">
            <a:spLocks/>
          </p:cNvSpPr>
          <p:nvPr/>
        </p:nvSpPr>
        <p:spPr>
          <a:xfrm>
            <a:off x="4220760" y="1261524"/>
            <a:ext cx="7272308" cy="386140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1600" b="1" dirty="0"/>
              <a:t>Wykonawca otrzymał bazę 604 sklepów</a:t>
            </a:r>
            <a:r>
              <a:rPr lang="pl-PL" sz="1600" dirty="0"/>
              <a:t> na terenie miasta (co stanowiło 60% ówczesnej liczby sklepów).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l-PL" sz="16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1600" b="1" dirty="0"/>
              <a:t>Selekcja</a:t>
            </a:r>
            <a:r>
              <a:rPr lang="pl-PL" sz="1600" dirty="0"/>
              <a:t> punktów do audytu: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600" b="1" dirty="0"/>
              <a:t>55% wg lokalizacji </a:t>
            </a:r>
            <a:r>
              <a:rPr lang="pl-PL" sz="1600" dirty="0"/>
              <a:t>na wskazanych osiedlach (mapa) wytypowanych ze względu na największą liczbę punktów (w efekcie wytypowane zostały Stare Miasto oraz osiedla położone bezpośrednio przy nim i kolejne położone najbliżej)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600" b="1" dirty="0"/>
              <a:t>45% punktów wymienionych w planach kontroli</a:t>
            </a:r>
            <a:r>
              <a:rPr lang="pl-PL" sz="1600" dirty="0"/>
              <a:t>, których z powodu pandemii COVID-19 nie zrealizowano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1890512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1163783" y="455514"/>
            <a:ext cx="10214262" cy="9854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r>
              <a:rPr lang="pl-PL" sz="2800" b="1" spc="-1" dirty="0">
                <a:latin typeface="Arial"/>
              </a:rPr>
              <a:t>Uwaga do wyników audytu</a:t>
            </a:r>
            <a:endParaRPr lang="pl-PL" sz="2800" dirty="0"/>
          </a:p>
          <a:p>
            <a:endParaRPr lang="pl-PL" sz="2800" dirty="0"/>
          </a:p>
          <a:p>
            <a:pPr>
              <a:lnSpc>
                <a:spcPct val="100000"/>
              </a:lnSpc>
            </a:pPr>
            <a:endParaRPr lang="pl-PL" sz="2800" spc="-1" dirty="0">
              <a:latin typeface="Arial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29979A75-F001-47D6-B101-39FEE1E33185}"/>
              </a:ext>
            </a:extLst>
          </p:cNvPr>
          <p:cNvSpPr txBox="1"/>
          <p:nvPr/>
        </p:nvSpPr>
        <p:spPr>
          <a:xfrm>
            <a:off x="8769927" y="4105460"/>
            <a:ext cx="21892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l-PL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Obraz 56">
            <a:extLst>
              <a:ext uri="{FF2B5EF4-FFF2-40B4-BE49-F238E27FC236}">
                <a16:creationId xmlns:a16="http://schemas.microsoft.com/office/drawing/2014/main" id="{651DA2DF-5E17-47A5-9021-7C01B5720BD3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9244206" y="6265717"/>
            <a:ext cx="2667478" cy="362935"/>
          </a:xfrm>
          <a:prstGeom prst="rect">
            <a:avLst/>
          </a:prstGeom>
          <a:ln>
            <a:noFill/>
          </a:ln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E0F11CAA-E67F-4A67-A9CC-573DB46A4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8958" y="6420182"/>
            <a:ext cx="1997330" cy="25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18B59E3F-1074-41CB-AB49-55770F585095}"/>
              </a:ext>
            </a:extLst>
          </p:cNvPr>
          <p:cNvSpPr/>
          <p:nvPr/>
        </p:nvSpPr>
        <p:spPr>
          <a:xfrm>
            <a:off x="1163783" y="1757780"/>
            <a:ext cx="1021426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400" dirty="0"/>
          </a:p>
          <a:p>
            <a:r>
              <a:rPr lang="pl-PL" sz="2800" b="1" dirty="0"/>
              <a:t>Negatywny wynik badania nie jest tożsamy z faktem naruszenia przepisów w konkretnej placówce sprzedaży napojów alkoholowych (sklepie) </a:t>
            </a:r>
          </a:p>
          <a:p>
            <a:endParaRPr lang="pl-PL" sz="2400" dirty="0"/>
          </a:p>
          <a:p>
            <a:r>
              <a:rPr lang="pl-PL" sz="2400" dirty="0"/>
              <a:t>Badanie prowadzone było przez audytorów w wieku 18 - 23 lata - nie zostały spełnione przesłanki określone w ustawie z dnia 26 października 1982 r. o wychowaniu w trzeźwości i przeciwdziałaniu alkoholizmowi (Dz. U. z 2023 r. poz. 165), które uzasadniałyby cofnięcie zezwolenia</a:t>
            </a:r>
          </a:p>
        </p:txBody>
      </p:sp>
    </p:spTree>
    <p:extLst>
      <p:ext uri="{BB962C8B-B14F-4D97-AF65-F5344CB8AC3E}">
        <p14:creationId xmlns:p14="http://schemas.microsoft.com/office/powerpoint/2010/main" val="146876403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1163783" y="455515"/>
            <a:ext cx="4932218" cy="490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l-PL" sz="2800" b="1" spc="-1" dirty="0">
                <a:solidFill>
                  <a:srgbClr val="404040"/>
                </a:solidFill>
                <a:latin typeface="Calibri"/>
              </a:rPr>
              <a:t>Osiedla Wrocławia</a:t>
            </a:r>
            <a:endParaRPr lang="pl-PL" sz="2800" spc="-1" dirty="0">
              <a:latin typeface="Arial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29979A75-F001-47D6-B101-39FEE1E33185}"/>
              </a:ext>
            </a:extLst>
          </p:cNvPr>
          <p:cNvSpPr txBox="1"/>
          <p:nvPr/>
        </p:nvSpPr>
        <p:spPr>
          <a:xfrm>
            <a:off x="7734258" y="1338242"/>
            <a:ext cx="336323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1600" b="1" dirty="0">
                <a:latin typeface="Calibri" panose="020F0502020204030204" pitchFamily="34" charset="0"/>
                <a:cs typeface="Calibri" panose="020F0502020204030204" pitchFamily="34" charset="0"/>
              </a:rPr>
              <a:t>Najwięcej zapytań o dowód i odmów </a:t>
            </a: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sprzedaży alkoholu było w sklepach, znajdujących się na </a:t>
            </a:r>
            <a:r>
              <a:rPr lang="pl-PL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Ołbinie</a:t>
            </a: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  (25 na 51), </a:t>
            </a:r>
            <a:r>
              <a:rPr lang="pl-PL" sz="1600" b="1" dirty="0">
                <a:latin typeface="Calibri" panose="020F0502020204030204" pitchFamily="34" charset="0"/>
                <a:cs typeface="Calibri" panose="020F0502020204030204" pitchFamily="34" charset="0"/>
              </a:rPr>
              <a:t>Hubach </a:t>
            </a: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(14 na 35) oraz na </a:t>
            </a:r>
            <a:r>
              <a:rPr lang="pl-PL" sz="1600" b="1" dirty="0">
                <a:latin typeface="Calibri" panose="020F0502020204030204" pitchFamily="34" charset="0"/>
                <a:cs typeface="Calibri" panose="020F0502020204030204" pitchFamily="34" charset="0"/>
              </a:rPr>
              <a:t>Grabiszynku i Gajowicach</a:t>
            </a: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 ( nieco ponad jedną trzecią)</a:t>
            </a:r>
          </a:p>
          <a:p>
            <a:endParaRPr lang="pl-P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Osiedlami, gdzie sprzedawcy  byli gotowi sprzedać  alkohol młodym </a:t>
            </a:r>
            <a:r>
              <a:rPr lang="pl-PL" sz="1600" b="1" dirty="0">
                <a:latin typeface="Calibri" panose="020F0502020204030204" pitchFamily="34" charset="0"/>
                <a:cs typeface="Calibri" panose="020F0502020204030204" pitchFamily="34" charset="0"/>
              </a:rPr>
              <a:t>bez weryfikacji </a:t>
            </a: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był: </a:t>
            </a:r>
            <a:r>
              <a:rPr lang="pl-PL" sz="1600" b="1" dirty="0">
                <a:latin typeface="Calibri" panose="020F0502020204030204" pitchFamily="34" charset="0"/>
                <a:cs typeface="Calibri" panose="020F0502020204030204" pitchFamily="34" charset="0"/>
              </a:rPr>
              <a:t>Gaj</a:t>
            </a: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, gdzie 22 na 25 prób zakupu alkoholu zakończyłoby się sprzedażą oraz </a:t>
            </a:r>
            <a:r>
              <a:rPr lang="pl-PL" sz="1600" b="1" dirty="0">
                <a:latin typeface="Calibri" panose="020F0502020204030204" pitchFamily="34" charset="0"/>
                <a:cs typeface="Calibri" panose="020F0502020204030204" pitchFamily="34" charset="0"/>
              </a:rPr>
              <a:t>Biskupin </a:t>
            </a: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( 21 na 25)</a:t>
            </a:r>
          </a:p>
          <a:p>
            <a:endParaRPr lang="pl-P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A29DE90C-9CDC-7B56-793C-C9A9454B08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2329160"/>
              </p:ext>
            </p:extLst>
          </p:nvPr>
        </p:nvGraphicFramePr>
        <p:xfrm>
          <a:off x="425944" y="945835"/>
          <a:ext cx="6515183" cy="4652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Obraz 56">
            <a:extLst>
              <a:ext uri="{FF2B5EF4-FFF2-40B4-BE49-F238E27FC236}">
                <a16:creationId xmlns:a16="http://schemas.microsoft.com/office/drawing/2014/main" id="{651DA2DF-5E17-47A5-9021-7C01B5720BD3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8804826" y="6057170"/>
            <a:ext cx="2667478" cy="490320"/>
          </a:xfrm>
          <a:prstGeom prst="rect">
            <a:avLst/>
          </a:prstGeom>
          <a:ln>
            <a:noFill/>
          </a:ln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E0F11CAA-E67F-4A67-A9CC-573DB46A4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8958" y="6420182"/>
            <a:ext cx="1997330" cy="25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8858BE38-A4D7-4A02-A48F-7207DC7EB778}"/>
              </a:ext>
            </a:extLst>
          </p:cNvPr>
          <p:cNvSpPr/>
          <p:nvPr/>
        </p:nvSpPr>
        <p:spPr>
          <a:xfrm>
            <a:off x="8104909" y="281855"/>
            <a:ext cx="38192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*opracowanie i graficzne przedstawienie wyników badań:</a:t>
            </a:r>
          </a:p>
          <a:p>
            <a:r>
              <a:rPr lang="pl-PL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200" b="1" spc="-1" dirty="0">
                <a:solidFill>
                  <a:srgbClr val="000000"/>
                </a:solidFill>
              </a:rPr>
              <a:t>Grupa VSC, departament badań </a:t>
            </a:r>
            <a:r>
              <a:rPr lang="pl-PL" sz="1200" b="1" spc="-1" dirty="0" err="1">
                <a:solidFill>
                  <a:srgbClr val="000000"/>
                </a:solidFill>
              </a:rPr>
              <a:t>SecretClient</a:t>
            </a:r>
            <a:r>
              <a:rPr lang="pl-PL" sz="1200" b="1" spc="-1" dirty="0">
                <a:solidFill>
                  <a:srgbClr val="000000"/>
                </a:solidFill>
              </a:rPr>
              <a:t>® </a:t>
            </a:r>
            <a:r>
              <a:rPr lang="pl-PL" sz="1200" spc="-1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0" name="Strzałka: w górę 9">
            <a:extLst>
              <a:ext uri="{FF2B5EF4-FFF2-40B4-BE49-F238E27FC236}">
                <a16:creationId xmlns:a16="http://schemas.microsoft.com/office/drawing/2014/main" id="{27B8B6CC-4A0C-4085-B3A7-79874CB88884}"/>
              </a:ext>
            </a:extLst>
          </p:cNvPr>
          <p:cNvSpPr/>
          <p:nvPr/>
        </p:nvSpPr>
        <p:spPr>
          <a:xfrm>
            <a:off x="7149185" y="1997572"/>
            <a:ext cx="467591" cy="976745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Strzałka: w dół 10">
            <a:extLst>
              <a:ext uri="{FF2B5EF4-FFF2-40B4-BE49-F238E27FC236}">
                <a16:creationId xmlns:a16="http://schemas.microsoft.com/office/drawing/2014/main" id="{B136345F-540B-494F-9E5A-70E878DA2A05}"/>
              </a:ext>
            </a:extLst>
          </p:cNvPr>
          <p:cNvSpPr/>
          <p:nvPr/>
        </p:nvSpPr>
        <p:spPr>
          <a:xfrm>
            <a:off x="7149186" y="3665475"/>
            <a:ext cx="467591" cy="97674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AC8C19DC-3406-45AB-B8F2-22DA5A61E84C}"/>
              </a:ext>
            </a:extLst>
          </p:cNvPr>
          <p:cNvCxnSpPr/>
          <p:nvPr/>
        </p:nvCxnSpPr>
        <p:spPr>
          <a:xfrm>
            <a:off x="7907481" y="3426484"/>
            <a:ext cx="271202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568972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931</Words>
  <Application>Microsoft Office PowerPoint</Application>
  <PresentationFormat>Panoramiczny</PresentationFormat>
  <Paragraphs>148</Paragraphs>
  <Slides>11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Motyw pakietu Office</vt:lpstr>
      <vt:lpstr>Sprzedaż napojów alkoholowych osobom niepełnoletnim</vt:lpstr>
      <vt:lpstr>Wyniki badań ESPAD, HBSC, WHO </vt:lpstr>
      <vt:lpstr>Wyniki badań ESPAD, HBSC, WHO</vt:lpstr>
      <vt:lpstr> </vt:lpstr>
      <vt:lpstr>O badaniu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Kornelia Kasprzyk</dc:creator>
  <cp:lastModifiedBy>Kornelia Kasprzyk</cp:lastModifiedBy>
  <cp:revision>27</cp:revision>
  <dcterms:created xsi:type="dcterms:W3CDTF">2023-02-16T10:11:30Z</dcterms:created>
  <dcterms:modified xsi:type="dcterms:W3CDTF">2023-02-17T07:52:14Z</dcterms:modified>
</cp:coreProperties>
</file>